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6" r:id="rId2"/>
    <p:sldId id="257" r:id="rId3"/>
    <p:sldId id="286" r:id="rId4"/>
    <p:sldId id="287" r:id="rId5"/>
    <p:sldId id="258" r:id="rId6"/>
    <p:sldId id="259" r:id="rId7"/>
    <p:sldId id="268" r:id="rId8"/>
    <p:sldId id="260" r:id="rId9"/>
    <p:sldId id="289" r:id="rId10"/>
    <p:sldId id="261" r:id="rId11"/>
    <p:sldId id="271" r:id="rId12"/>
    <p:sldId id="262" r:id="rId13"/>
    <p:sldId id="274" r:id="rId14"/>
    <p:sldId id="264" r:id="rId15"/>
    <p:sldId id="267" r:id="rId16"/>
    <p:sldId id="276" r:id="rId17"/>
    <p:sldId id="282" r:id="rId18"/>
    <p:sldId id="280" r:id="rId19"/>
    <p:sldId id="283" r:id="rId20"/>
    <p:sldId id="285" r:id="rId21"/>
    <p:sldId id="288" r:id="rId22"/>
    <p:sldId id="284" r:id="rId23"/>
    <p:sldId id="265" r:id="rId24"/>
    <p:sldId id="277" r:id="rId25"/>
    <p:sldId id="266" r:id="rId26"/>
    <p:sldId id="278" r:id="rId27"/>
    <p:sldId id="279" r:id="rId28"/>
    <p:sldId id="291" r:id="rId29"/>
    <p:sldId id="290" r:id="rId30"/>
    <p:sldId id="273" r:id="rId31"/>
    <p:sldId id="27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4660"/>
  </p:normalViewPr>
  <p:slideViewPr>
    <p:cSldViewPr snapToGrid="0">
      <p:cViewPr varScale="1">
        <p:scale>
          <a:sx n="65" d="100"/>
          <a:sy n="65" d="100"/>
        </p:scale>
        <p:origin x="7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FD3579-01BE-4D61-87C6-EA1E61E8E087}" type="datetimeFigureOut">
              <a:rPr lang="en-US" smtClean="0"/>
              <a:t>4/21/2015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1373CE-C9E7-4F19-8667-1201875142A5}" type="slidenum">
              <a:rPr lang="en-US" smtClean="0"/>
              <a:t>‹#›</a:t>
            </a:fld>
            <a:endParaRPr lang="en-US"/>
          </a:p>
        </p:txBody>
      </p:sp>
    </p:spTree>
    <p:extLst>
      <p:ext uri="{BB962C8B-B14F-4D97-AF65-F5344CB8AC3E}">
        <p14:creationId xmlns:p14="http://schemas.microsoft.com/office/powerpoint/2010/main" val="1494475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373CE-C9E7-4F19-8667-1201875142A5}" type="slidenum">
              <a:rPr lang="en-US" smtClean="0"/>
              <a:t>28</a:t>
            </a:fld>
            <a:endParaRPr lang="en-US"/>
          </a:p>
        </p:txBody>
      </p:sp>
    </p:spTree>
    <p:extLst>
      <p:ext uri="{BB962C8B-B14F-4D97-AF65-F5344CB8AC3E}">
        <p14:creationId xmlns:p14="http://schemas.microsoft.com/office/powerpoint/2010/main" val="705026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373CE-C9E7-4F19-8667-1201875142A5}" type="slidenum">
              <a:rPr lang="en-US" smtClean="0"/>
              <a:t>29</a:t>
            </a:fld>
            <a:endParaRPr lang="en-US"/>
          </a:p>
        </p:txBody>
      </p:sp>
    </p:spTree>
    <p:extLst>
      <p:ext uri="{BB962C8B-B14F-4D97-AF65-F5344CB8AC3E}">
        <p14:creationId xmlns:p14="http://schemas.microsoft.com/office/powerpoint/2010/main" val="2453070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4/21/2015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4/21/2015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4/21/2015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4/21/2015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4/21/2015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4/21/2015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4/21/2015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4/21/2015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www.thedogisland.com/" TargetMode="External"/><Relationship Id="rId2" Type="http://schemas.openxmlformats.org/officeDocument/2006/relationships/hyperlink" Target="http://zapatopi.net/treeoctopus/"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hyperlink" Target="http://pbskids.org/webonauts/"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www.commonsensemedia.org/educators/lesson/trillion-dollar-footprint-6-8" TargetMode="External"/><Relationship Id="rId2" Type="http://schemas.openxmlformats.org/officeDocument/2006/relationships/hyperlink" Target="https://www.priv.gc.ca/youth-jeunes/fs-fi/res/gn_e.pdf" TargetMode="Externa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platform.everfi.net/registration/login"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clesmrssward.weebly.com/" TargetMode="External"/><Relationship Id="rId2" Type="http://schemas.openxmlformats.org/officeDocument/2006/relationships/hyperlink" Target="http://www.education.weebly.com/"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tinyurl.com/mjwnvno"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bced.gov.bc.ca/dist_learning/docs/digital-literacy-framework-v3.pdf"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ksviudigitalcitizenshipdlf.weebly.com/"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91844" y="2257765"/>
            <a:ext cx="6533732" cy="3329581"/>
          </a:xfrm>
        </p:spPr>
        <p:txBody>
          <a:bodyPr/>
          <a:lstStyle/>
          <a:p>
            <a:r>
              <a:rPr lang="en-US" dirty="0" smtClean="0">
                <a:solidFill>
                  <a:schemeClr val="bg2">
                    <a:lumMod val="50000"/>
                  </a:schemeClr>
                </a:solidFill>
              </a:rPr>
              <a:t>Kris Sward </a:t>
            </a:r>
            <a:r>
              <a:rPr lang="en-US" sz="2000" dirty="0" smtClean="0">
                <a:solidFill>
                  <a:schemeClr val="bg2">
                    <a:lumMod val="50000"/>
                  </a:schemeClr>
                </a:solidFill>
              </a:rPr>
              <a:t>BA, BEd, MEdl</a:t>
            </a:r>
            <a:endParaRPr lang="en-US" dirty="0">
              <a:solidFill>
                <a:schemeClr val="bg2">
                  <a:lumMod val="50000"/>
                </a:schemeClr>
              </a:solidFill>
            </a:endParaRPr>
          </a:p>
        </p:txBody>
      </p:sp>
      <p:sp>
        <p:nvSpPr>
          <p:cNvPr id="3" name="Subtitle 2"/>
          <p:cNvSpPr>
            <a:spLocks noGrp="1"/>
          </p:cNvSpPr>
          <p:nvPr>
            <p:ph type="subTitle" idx="1"/>
          </p:nvPr>
        </p:nvSpPr>
        <p:spPr>
          <a:xfrm>
            <a:off x="3366342" y="5498990"/>
            <a:ext cx="8825658" cy="861420"/>
          </a:xfrm>
        </p:spPr>
        <p:txBody>
          <a:bodyPr/>
          <a:lstStyle/>
          <a:p>
            <a:r>
              <a:rPr lang="en-US" dirty="0" smtClean="0">
                <a:solidFill>
                  <a:schemeClr val="bg2">
                    <a:lumMod val="75000"/>
                  </a:schemeClr>
                </a:solidFill>
              </a:rPr>
              <a:t>Digital citizenship in the intermediate classroom</a:t>
            </a:r>
            <a:endParaRPr lang="en-US" dirty="0">
              <a:solidFill>
                <a:schemeClr val="bg2">
                  <a:lumMod val="75000"/>
                </a:schemeClr>
              </a:solidFill>
            </a:endParaRPr>
          </a:p>
        </p:txBody>
      </p:sp>
      <p:pic>
        <p:nvPicPr>
          <p:cNvPr id="1026" name="Picture 2" descr="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l="7293" t="16611" r="7273" b="2751"/>
          <a:stretch/>
        </p:blipFill>
        <p:spPr bwMode="auto">
          <a:xfrm>
            <a:off x="4595317" y="242065"/>
            <a:ext cx="3193960" cy="403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526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41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9495" y="842493"/>
            <a:ext cx="8825659" cy="1981200"/>
          </a:xfrm>
        </p:spPr>
        <p:txBody>
          <a:bodyPr/>
          <a:lstStyle/>
          <a:p>
            <a:r>
              <a:rPr lang="en-US" dirty="0" smtClean="0">
                <a:solidFill>
                  <a:schemeClr val="bg2">
                    <a:lumMod val="75000"/>
                  </a:schemeClr>
                </a:solidFill>
              </a:rPr>
              <a:t>Research and Information Literacy</a:t>
            </a:r>
            <a:endParaRPr lang="en-US" dirty="0">
              <a:solidFill>
                <a:schemeClr val="bg2">
                  <a:lumMod val="75000"/>
                </a:schemeClr>
              </a:solidFill>
            </a:endParaRPr>
          </a:p>
        </p:txBody>
      </p:sp>
      <p:sp>
        <p:nvSpPr>
          <p:cNvPr id="3" name="Text Placeholder 2"/>
          <p:cNvSpPr>
            <a:spLocks noGrp="1"/>
          </p:cNvSpPr>
          <p:nvPr>
            <p:ph type="body" sz="half" idx="2"/>
          </p:nvPr>
        </p:nvSpPr>
        <p:spPr>
          <a:xfrm>
            <a:off x="3099664" y="4018208"/>
            <a:ext cx="8825659" cy="2362200"/>
          </a:xfrm>
        </p:spPr>
        <p:txBody>
          <a:bodyPr>
            <a:normAutofit fontScale="32500" lnSpcReduction="20000"/>
          </a:bodyPr>
          <a:lstStyle/>
          <a:p>
            <a:pPr algn="r"/>
            <a:r>
              <a:rPr lang="en-US" sz="5600" b="1" dirty="0">
                <a:solidFill>
                  <a:schemeClr val="bg2">
                    <a:lumMod val="75000"/>
                  </a:schemeClr>
                </a:solidFill>
              </a:rPr>
              <a:t>A) Information Literacy</a:t>
            </a:r>
            <a:r>
              <a:rPr lang="en-US" sz="5600" dirty="0">
                <a:solidFill>
                  <a:schemeClr val="bg2">
                    <a:lumMod val="75000"/>
                  </a:schemeClr>
                </a:solidFill>
              </a:rPr>
              <a:t> - A digitally literate person uses the Internet to do research in an effective and responsible manner. </a:t>
            </a:r>
            <a:br>
              <a:rPr lang="en-US" sz="5600" dirty="0">
                <a:solidFill>
                  <a:schemeClr val="bg2">
                    <a:lumMod val="75000"/>
                  </a:schemeClr>
                </a:solidFill>
              </a:rPr>
            </a:br>
            <a:r>
              <a:rPr lang="en-US" sz="5600" dirty="0">
                <a:solidFill>
                  <a:schemeClr val="bg2">
                    <a:lumMod val="75000"/>
                  </a:schemeClr>
                </a:solidFill>
              </a:rPr>
              <a:t/>
            </a:r>
            <a:br>
              <a:rPr lang="en-US" sz="5600" dirty="0">
                <a:solidFill>
                  <a:schemeClr val="bg2">
                    <a:lumMod val="75000"/>
                  </a:schemeClr>
                </a:solidFill>
              </a:rPr>
            </a:br>
            <a:endParaRPr lang="en-US" sz="5600" dirty="0">
              <a:solidFill>
                <a:schemeClr val="bg2">
                  <a:lumMod val="75000"/>
                </a:schemeClr>
              </a:solidFill>
            </a:endParaRPr>
          </a:p>
          <a:p>
            <a:pPr algn="r"/>
            <a:r>
              <a:rPr lang="en-US" sz="5600" b="1" dirty="0" smtClean="0">
                <a:solidFill>
                  <a:schemeClr val="bg2">
                    <a:lumMod val="75000"/>
                  </a:schemeClr>
                </a:solidFill>
              </a:rPr>
              <a:t>B</a:t>
            </a:r>
            <a:r>
              <a:rPr lang="en-US" sz="5600" b="1" dirty="0">
                <a:solidFill>
                  <a:schemeClr val="bg2">
                    <a:lumMod val="75000"/>
                  </a:schemeClr>
                </a:solidFill>
              </a:rPr>
              <a:t>) Information Processing and Management</a:t>
            </a:r>
            <a:r>
              <a:rPr lang="en-US" sz="5600" dirty="0">
                <a:solidFill>
                  <a:schemeClr val="bg2">
                    <a:lumMod val="75000"/>
                  </a:schemeClr>
                </a:solidFill>
              </a:rPr>
              <a:t> - A digitally literate person uses technology to improve his/her ability to gather, </a:t>
            </a:r>
            <a:r>
              <a:rPr lang="en-US" sz="5600" dirty="0" smtClean="0">
                <a:solidFill>
                  <a:schemeClr val="bg2">
                    <a:lumMod val="75000"/>
                  </a:schemeClr>
                </a:solidFill>
              </a:rPr>
              <a:t>organize, analyze </a:t>
            </a:r>
            <a:r>
              <a:rPr lang="en-US" sz="5600" dirty="0">
                <a:solidFill>
                  <a:schemeClr val="bg2">
                    <a:lumMod val="75000"/>
                  </a:schemeClr>
                </a:solidFill>
              </a:rPr>
              <a:t>and judge the relevance and purpose of digital information. </a:t>
            </a:r>
            <a:r>
              <a:rPr lang="en-US" sz="5600" dirty="0"/>
              <a:t/>
            </a:r>
            <a:br>
              <a:rPr lang="en-US" sz="5600" dirty="0"/>
            </a:br>
            <a:r>
              <a:rPr lang="en-US" sz="5600" dirty="0"/>
              <a:t/>
            </a:r>
            <a:br>
              <a:rPr lang="en-US" sz="5600" dirty="0"/>
            </a:br>
            <a:endParaRPr lang="en-US" dirty="0"/>
          </a:p>
        </p:txBody>
      </p:sp>
    </p:spTree>
    <p:extLst>
      <p:ext uri="{BB962C8B-B14F-4D97-AF65-F5344CB8AC3E}">
        <p14:creationId xmlns:p14="http://schemas.microsoft.com/office/powerpoint/2010/main" val="964787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Hoax Sites</a:t>
            </a:r>
            <a:endParaRPr lang="en-US" dirty="0"/>
          </a:p>
        </p:txBody>
      </p:sp>
      <p:sp>
        <p:nvSpPr>
          <p:cNvPr id="3" name="Text Placeholder 2"/>
          <p:cNvSpPr>
            <a:spLocks noGrp="1"/>
          </p:cNvSpPr>
          <p:nvPr>
            <p:ph type="body" sz="half" idx="2"/>
          </p:nvPr>
        </p:nvSpPr>
        <p:spPr/>
        <p:txBody>
          <a:bodyPr/>
          <a:lstStyle/>
          <a:p>
            <a:r>
              <a:rPr lang="en-US" dirty="0"/>
              <a:t>RA1 </a:t>
            </a:r>
            <a:r>
              <a:rPr lang="en-US" dirty="0" smtClean="0"/>
              <a:t>– The student understands </a:t>
            </a:r>
            <a:r>
              <a:rPr lang="en-US" dirty="0"/>
              <a:t>that anyone can publish on the Web, so not all sites are equally trustworthy. (K-9</a:t>
            </a:r>
            <a:r>
              <a:rPr lang="en-US" dirty="0" smtClean="0"/>
              <a:t>)</a:t>
            </a:r>
          </a:p>
          <a:p>
            <a:endParaRPr lang="en-US" dirty="0"/>
          </a:p>
          <a:p>
            <a:r>
              <a:rPr lang="en-US" dirty="0">
                <a:hlinkClick r:id="rId2"/>
              </a:rPr>
              <a:t>http://zapatopi.net/treeoctopus</a:t>
            </a:r>
            <a:r>
              <a:rPr lang="en-US" dirty="0" smtClean="0">
                <a:hlinkClick r:id="rId2"/>
              </a:rPr>
              <a:t>/</a:t>
            </a:r>
            <a:endParaRPr lang="en-US" dirty="0" smtClean="0"/>
          </a:p>
          <a:p>
            <a:r>
              <a:rPr lang="en-US" dirty="0">
                <a:hlinkClick r:id="rId3"/>
              </a:rPr>
              <a:t>http://www.thedogisland.com</a:t>
            </a:r>
            <a:r>
              <a:rPr lang="en-US" dirty="0" smtClean="0">
                <a:hlinkClick r:id="rId3"/>
              </a:rPr>
              <a:t>/</a:t>
            </a:r>
            <a:r>
              <a:rPr lang="en-US" dirty="0" smtClean="0"/>
              <a:t> </a:t>
            </a:r>
            <a:endParaRPr lang="en-US" dirty="0"/>
          </a:p>
          <a:p>
            <a:endParaRPr lang="en-US" dirty="0"/>
          </a:p>
        </p:txBody>
      </p:sp>
    </p:spTree>
    <p:extLst>
      <p:ext uri="{BB962C8B-B14F-4D97-AF65-F5344CB8AC3E}">
        <p14:creationId xmlns:p14="http://schemas.microsoft.com/office/powerpoint/2010/main" val="2386417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44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7957" y="2159650"/>
            <a:ext cx="8825659" cy="1981200"/>
          </a:xfrm>
        </p:spPr>
        <p:txBody>
          <a:bodyPr/>
          <a:lstStyle/>
          <a:p>
            <a:r>
              <a:rPr lang="en-US" dirty="0" smtClean="0">
                <a:solidFill>
                  <a:schemeClr val="bg2">
                    <a:lumMod val="75000"/>
                  </a:schemeClr>
                </a:solidFill>
              </a:rPr>
              <a:t>Critical Thinking, Problem Solving and Decision Making</a:t>
            </a:r>
            <a:endParaRPr lang="en-US" dirty="0">
              <a:solidFill>
                <a:schemeClr val="bg2">
                  <a:lumMod val="75000"/>
                </a:schemeClr>
              </a:solidFill>
            </a:endParaRPr>
          </a:p>
        </p:txBody>
      </p:sp>
      <p:sp>
        <p:nvSpPr>
          <p:cNvPr id="3" name="Text Placeholder 2"/>
          <p:cNvSpPr>
            <a:spLocks noGrp="1"/>
          </p:cNvSpPr>
          <p:nvPr>
            <p:ph type="body" sz="half" idx="2"/>
          </p:nvPr>
        </p:nvSpPr>
        <p:spPr>
          <a:xfrm>
            <a:off x="3061027" y="4495800"/>
            <a:ext cx="8825659" cy="2362200"/>
          </a:xfrm>
        </p:spPr>
        <p:txBody>
          <a:bodyPr/>
          <a:lstStyle/>
          <a:p>
            <a:pPr algn="r"/>
            <a:r>
              <a:rPr lang="en-US" b="1" dirty="0" smtClean="0">
                <a:solidFill>
                  <a:schemeClr val="bg2">
                    <a:lumMod val="75000"/>
                  </a:schemeClr>
                </a:solidFill>
              </a:rPr>
              <a:t>A) Specialized </a:t>
            </a:r>
            <a:r>
              <a:rPr lang="en-US" b="1" dirty="0">
                <a:solidFill>
                  <a:schemeClr val="bg2">
                    <a:lumMod val="75000"/>
                  </a:schemeClr>
                </a:solidFill>
              </a:rPr>
              <a:t>and Advanced Skills For Learning</a:t>
            </a:r>
            <a:r>
              <a:rPr lang="en-US" dirty="0">
                <a:solidFill>
                  <a:schemeClr val="bg2">
                    <a:lumMod val="75000"/>
                  </a:schemeClr>
                </a:solidFill>
              </a:rPr>
              <a:t> - A digitally literate person uses ICT </a:t>
            </a:r>
            <a:r>
              <a:rPr lang="en-US" dirty="0" smtClean="0">
                <a:solidFill>
                  <a:schemeClr val="bg2">
                    <a:lumMod val="75000"/>
                  </a:schemeClr>
                </a:solidFill>
              </a:rPr>
              <a:t>(Information and </a:t>
            </a:r>
            <a:r>
              <a:rPr lang="en-US" smtClean="0">
                <a:solidFill>
                  <a:schemeClr val="bg2">
                    <a:lumMod val="75000"/>
                  </a:schemeClr>
                </a:solidFill>
              </a:rPr>
              <a:t>Communication Technology) to </a:t>
            </a:r>
            <a:r>
              <a:rPr lang="en-US" dirty="0">
                <a:solidFill>
                  <a:schemeClr val="bg2">
                    <a:lumMod val="75000"/>
                  </a:schemeClr>
                </a:solidFill>
              </a:rPr>
              <a:t>improve his/her learning performance</a:t>
            </a:r>
            <a:r>
              <a:rPr lang="en-US" dirty="0" smtClean="0">
                <a:solidFill>
                  <a:schemeClr val="bg2">
                    <a:lumMod val="75000"/>
                  </a:schemeClr>
                </a:solidFill>
              </a:rPr>
              <a:t>.</a:t>
            </a:r>
          </a:p>
          <a:p>
            <a:pPr marL="342900" indent="-342900" algn="r">
              <a:buAutoNum type="alphaUcParenR"/>
            </a:pPr>
            <a:endParaRPr lang="en-US" dirty="0"/>
          </a:p>
          <a:p>
            <a:pPr marL="342900" indent="-342900" algn="r">
              <a:buAutoNum type="alphaUcParenR"/>
            </a:pPr>
            <a:endParaRPr lang="en-US" dirty="0"/>
          </a:p>
        </p:txBody>
      </p:sp>
    </p:spTree>
    <p:extLst>
      <p:ext uri="{BB962C8B-B14F-4D97-AF65-F5344CB8AC3E}">
        <p14:creationId xmlns:p14="http://schemas.microsoft.com/office/powerpoint/2010/main" val="2842143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8661" y="1155082"/>
            <a:ext cx="8825659" cy="1981200"/>
          </a:xfrm>
        </p:spPr>
        <p:txBody>
          <a:bodyPr/>
          <a:lstStyle/>
          <a:p>
            <a:r>
              <a:rPr lang="en-US" dirty="0" smtClean="0"/>
              <a:t>Measurement Unit</a:t>
            </a:r>
            <a:endParaRPr lang="en-US" dirty="0"/>
          </a:p>
        </p:txBody>
      </p:sp>
      <p:sp>
        <p:nvSpPr>
          <p:cNvPr id="3" name="Text Placeholder 2"/>
          <p:cNvSpPr>
            <a:spLocks noGrp="1"/>
          </p:cNvSpPr>
          <p:nvPr>
            <p:ph type="body" sz="half" idx="2"/>
          </p:nvPr>
        </p:nvSpPr>
        <p:spPr>
          <a:xfrm>
            <a:off x="4171109" y="964582"/>
            <a:ext cx="8825659" cy="2362200"/>
          </a:xfrm>
        </p:spPr>
        <p:txBody>
          <a:bodyPr/>
          <a:lstStyle/>
          <a:p>
            <a:r>
              <a:rPr lang="en-US" dirty="0"/>
              <a:t>CTA5 </a:t>
            </a:r>
            <a:r>
              <a:rPr lang="en-US" dirty="0" smtClean="0"/>
              <a:t>– The student creates </a:t>
            </a:r>
            <a:r>
              <a:rPr lang="en-US" dirty="0"/>
              <a:t>knowledge representations </a:t>
            </a:r>
            <a:r>
              <a:rPr lang="en-US" dirty="0" smtClean="0"/>
              <a:t>using </a:t>
            </a:r>
            <a:r>
              <a:rPr lang="en-US" dirty="0"/>
              <a:t>digital media. (</a:t>
            </a:r>
            <a:r>
              <a:rPr lang="en-US" dirty="0" smtClean="0"/>
              <a:t>6-9</a:t>
            </a:r>
            <a:r>
              <a:rPr lang="en-US" dirty="0"/>
              <a:t>)</a:t>
            </a:r>
          </a:p>
        </p:txBody>
      </p:sp>
      <p:sp>
        <p:nvSpPr>
          <p:cNvPr id="5" name="TextBox 4"/>
          <p:cNvSpPr txBox="1"/>
          <p:nvPr/>
        </p:nvSpPr>
        <p:spPr>
          <a:xfrm>
            <a:off x="2846439" y="4395019"/>
            <a:ext cx="6592529" cy="369332"/>
          </a:xfrm>
          <a:prstGeom prst="rect">
            <a:avLst/>
          </a:prstGeom>
          <a:noFill/>
        </p:spPr>
        <p:txBody>
          <a:bodyPr wrap="square" rtlCol="0">
            <a:spAutoFit/>
          </a:bodyPr>
          <a:lstStyle/>
          <a:p>
            <a:r>
              <a:rPr lang="en-US" dirty="0" smtClean="0"/>
              <a:t>(student presentation video removed for privacy)</a:t>
            </a:r>
            <a:endParaRPr lang="en-US" dirty="0"/>
          </a:p>
        </p:txBody>
      </p:sp>
    </p:spTree>
    <p:extLst>
      <p:ext uri="{BB962C8B-B14F-4D97-AF65-F5344CB8AC3E}">
        <p14:creationId xmlns:p14="http://schemas.microsoft.com/office/powerpoint/2010/main" val="2395244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44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1011" y="481885"/>
            <a:ext cx="8825659" cy="1981200"/>
          </a:xfrm>
        </p:spPr>
        <p:txBody>
          <a:bodyPr/>
          <a:lstStyle/>
          <a:p>
            <a:r>
              <a:rPr lang="en-US" dirty="0" smtClean="0">
                <a:solidFill>
                  <a:schemeClr val="bg2">
                    <a:lumMod val="75000"/>
                  </a:schemeClr>
                </a:solidFill>
              </a:rPr>
              <a:t>Digital Citizenship</a:t>
            </a:r>
            <a:endParaRPr lang="en-US" dirty="0">
              <a:solidFill>
                <a:schemeClr val="bg2">
                  <a:lumMod val="75000"/>
                </a:schemeClr>
              </a:solidFill>
            </a:endParaRPr>
          </a:p>
        </p:txBody>
      </p:sp>
      <p:sp>
        <p:nvSpPr>
          <p:cNvPr id="3" name="Text Placeholder 2"/>
          <p:cNvSpPr>
            <a:spLocks noGrp="1"/>
          </p:cNvSpPr>
          <p:nvPr>
            <p:ph type="body" sz="half" idx="2"/>
          </p:nvPr>
        </p:nvSpPr>
        <p:spPr>
          <a:xfrm>
            <a:off x="914400" y="1854558"/>
            <a:ext cx="11058659" cy="5512158"/>
          </a:xfrm>
        </p:spPr>
        <p:txBody>
          <a:bodyPr>
            <a:normAutofit fontScale="92500"/>
          </a:bodyPr>
          <a:lstStyle/>
          <a:p>
            <a:pPr algn="r"/>
            <a:r>
              <a:rPr lang="en-US" b="1" dirty="0" smtClean="0">
                <a:solidFill>
                  <a:schemeClr val="bg2">
                    <a:lumMod val="75000"/>
                  </a:schemeClr>
                </a:solidFill>
              </a:rPr>
              <a:t>A) Internet </a:t>
            </a:r>
            <a:r>
              <a:rPr lang="en-US" b="1" dirty="0">
                <a:solidFill>
                  <a:schemeClr val="bg2">
                    <a:lumMod val="75000"/>
                  </a:schemeClr>
                </a:solidFill>
              </a:rPr>
              <a:t>Safety</a:t>
            </a:r>
            <a:r>
              <a:rPr lang="en-US" dirty="0">
                <a:solidFill>
                  <a:schemeClr val="bg2">
                    <a:lumMod val="75000"/>
                  </a:schemeClr>
                </a:solidFill>
              </a:rPr>
              <a:t> - A digitally literate person stays safe on the Internet by employing strategies such as distinguishing between inappropriate contact and positive connections</a:t>
            </a:r>
            <a:r>
              <a:rPr lang="en-US" dirty="0" smtClean="0">
                <a:solidFill>
                  <a:schemeClr val="bg2">
                    <a:lumMod val="75000"/>
                  </a:schemeClr>
                </a:solidFill>
              </a:rPr>
              <a:t>.</a:t>
            </a:r>
          </a:p>
          <a:p>
            <a:pPr algn="r"/>
            <a:endParaRPr lang="en-US" dirty="0" smtClean="0">
              <a:solidFill>
                <a:schemeClr val="bg2">
                  <a:lumMod val="75000"/>
                </a:schemeClr>
              </a:solidFill>
            </a:endParaRPr>
          </a:p>
          <a:p>
            <a:pPr algn="r"/>
            <a:r>
              <a:rPr lang="en-US" b="1" dirty="0">
                <a:solidFill>
                  <a:schemeClr val="bg2">
                    <a:lumMod val="75000"/>
                  </a:schemeClr>
                </a:solidFill>
              </a:rPr>
              <a:t>B) Privacy and Security</a:t>
            </a:r>
            <a:r>
              <a:rPr lang="en-US" dirty="0">
                <a:solidFill>
                  <a:schemeClr val="bg2">
                    <a:lumMod val="75000"/>
                  </a:schemeClr>
                </a:solidFill>
              </a:rPr>
              <a:t> - A digitally literate person knows how to protect his/her privacy, respects the privacy of others, and employs strategies to maintain information and data security online</a:t>
            </a:r>
            <a:r>
              <a:rPr lang="en-US" dirty="0" smtClean="0">
                <a:solidFill>
                  <a:schemeClr val="bg2">
                    <a:lumMod val="75000"/>
                  </a:schemeClr>
                </a:solidFill>
              </a:rPr>
              <a:t>.</a:t>
            </a:r>
          </a:p>
          <a:p>
            <a:pPr algn="r"/>
            <a:endParaRPr lang="en-US" dirty="0">
              <a:solidFill>
                <a:schemeClr val="bg2">
                  <a:lumMod val="75000"/>
                </a:schemeClr>
              </a:solidFill>
            </a:endParaRPr>
          </a:p>
          <a:p>
            <a:pPr algn="r"/>
            <a:r>
              <a:rPr lang="en-US" b="1" dirty="0">
                <a:solidFill>
                  <a:schemeClr val="bg2">
                    <a:lumMod val="75000"/>
                  </a:schemeClr>
                </a:solidFill>
              </a:rPr>
              <a:t>C) Relationships and Communication</a:t>
            </a:r>
            <a:r>
              <a:rPr lang="en-US" dirty="0">
                <a:solidFill>
                  <a:schemeClr val="bg2">
                    <a:lumMod val="75000"/>
                  </a:schemeClr>
                </a:solidFill>
              </a:rPr>
              <a:t> - A digitally literate person understands the risks and benefits of developing online relationships and uses technology to communicate effectively and respectfully</a:t>
            </a:r>
            <a:r>
              <a:rPr lang="en-US" dirty="0" smtClean="0">
                <a:solidFill>
                  <a:schemeClr val="bg2">
                    <a:lumMod val="75000"/>
                  </a:schemeClr>
                </a:solidFill>
              </a:rPr>
              <a:t>.</a:t>
            </a:r>
          </a:p>
          <a:p>
            <a:pPr algn="r"/>
            <a:endParaRPr lang="en-US" dirty="0">
              <a:solidFill>
                <a:schemeClr val="bg2">
                  <a:lumMod val="75000"/>
                </a:schemeClr>
              </a:solidFill>
            </a:endParaRPr>
          </a:p>
          <a:p>
            <a:pPr algn="r"/>
            <a:r>
              <a:rPr lang="en-US" b="1" dirty="0">
                <a:solidFill>
                  <a:schemeClr val="bg2">
                    <a:lumMod val="75000"/>
                  </a:schemeClr>
                </a:solidFill>
              </a:rPr>
              <a:t>D) Cyberbullying</a:t>
            </a:r>
            <a:r>
              <a:rPr lang="en-US" dirty="0">
                <a:solidFill>
                  <a:schemeClr val="bg2">
                    <a:lumMod val="75000"/>
                  </a:schemeClr>
                </a:solidFill>
              </a:rPr>
              <a:t> - A digitally literate person recognizes cyberbullying and knows how to deal with it</a:t>
            </a:r>
            <a:r>
              <a:rPr lang="en-US" dirty="0" smtClean="0">
                <a:solidFill>
                  <a:schemeClr val="bg2">
                    <a:lumMod val="75000"/>
                  </a:schemeClr>
                </a:solidFill>
              </a:rPr>
              <a:t>.</a:t>
            </a:r>
            <a:endParaRPr lang="en-US" dirty="0">
              <a:solidFill>
                <a:schemeClr val="bg2">
                  <a:lumMod val="75000"/>
                </a:schemeClr>
              </a:solidFill>
            </a:endParaRPr>
          </a:p>
          <a:p>
            <a:pPr algn="r"/>
            <a:endParaRPr lang="en-US" dirty="0">
              <a:solidFill>
                <a:schemeClr val="bg2">
                  <a:lumMod val="75000"/>
                </a:schemeClr>
              </a:solidFill>
            </a:endParaRPr>
          </a:p>
          <a:p>
            <a:pPr algn="r"/>
            <a:r>
              <a:rPr lang="en-US" b="1" dirty="0">
                <a:solidFill>
                  <a:schemeClr val="bg2">
                    <a:lumMod val="75000"/>
                  </a:schemeClr>
                </a:solidFill>
              </a:rPr>
              <a:t>E) Digital Footprint and Reputation</a:t>
            </a:r>
            <a:r>
              <a:rPr lang="en-US" dirty="0">
                <a:solidFill>
                  <a:schemeClr val="bg2">
                    <a:lumMod val="75000"/>
                  </a:schemeClr>
                </a:solidFill>
              </a:rPr>
              <a:t> - A digitally literate person is aware that his/her activities on the Internet leave a permanent "digital footprint" or "trail" and behaves accordingly</a:t>
            </a:r>
            <a:r>
              <a:rPr lang="en-US" dirty="0" smtClean="0">
                <a:solidFill>
                  <a:schemeClr val="bg2">
                    <a:lumMod val="75000"/>
                  </a:schemeClr>
                </a:solidFill>
              </a:rPr>
              <a:t>.</a:t>
            </a:r>
          </a:p>
          <a:p>
            <a:pPr algn="r"/>
            <a:endParaRPr lang="en-US" dirty="0"/>
          </a:p>
          <a:p>
            <a:pPr algn="r"/>
            <a:r>
              <a:rPr lang="en-US" dirty="0" smtClean="0"/>
              <a:t>.</a:t>
            </a:r>
            <a:r>
              <a:rPr lang="en-US" dirty="0"/>
              <a:t> </a:t>
            </a:r>
            <a:endParaRPr lang="en-US" dirty="0" smtClean="0"/>
          </a:p>
        </p:txBody>
      </p:sp>
    </p:spTree>
    <p:extLst>
      <p:ext uri="{BB962C8B-B14F-4D97-AF65-F5344CB8AC3E}">
        <p14:creationId xmlns:p14="http://schemas.microsoft.com/office/powerpoint/2010/main" val="1953045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44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6616" y="443248"/>
            <a:ext cx="9694911" cy="1981200"/>
          </a:xfrm>
        </p:spPr>
        <p:txBody>
          <a:bodyPr/>
          <a:lstStyle/>
          <a:p>
            <a:r>
              <a:rPr lang="en-US" dirty="0" smtClean="0">
                <a:solidFill>
                  <a:schemeClr val="bg2">
                    <a:lumMod val="75000"/>
                  </a:schemeClr>
                </a:solidFill>
              </a:rPr>
              <a:t>Digital Citizenship (continued)</a:t>
            </a:r>
            <a:endParaRPr lang="en-US" dirty="0">
              <a:solidFill>
                <a:schemeClr val="bg2">
                  <a:lumMod val="75000"/>
                </a:schemeClr>
              </a:solidFill>
            </a:endParaRPr>
          </a:p>
        </p:txBody>
      </p:sp>
      <p:sp>
        <p:nvSpPr>
          <p:cNvPr id="3" name="Text Placeholder 2"/>
          <p:cNvSpPr>
            <a:spLocks noGrp="1"/>
          </p:cNvSpPr>
          <p:nvPr>
            <p:ph type="body" sz="half" idx="2"/>
          </p:nvPr>
        </p:nvSpPr>
        <p:spPr>
          <a:xfrm>
            <a:off x="1154954" y="2021983"/>
            <a:ext cx="10680731" cy="4417454"/>
          </a:xfrm>
        </p:spPr>
        <p:txBody>
          <a:bodyPr>
            <a:normAutofit fontScale="85000" lnSpcReduction="10000"/>
          </a:bodyPr>
          <a:lstStyle/>
          <a:p>
            <a:pPr algn="r"/>
            <a:r>
              <a:rPr lang="en-US" b="1" dirty="0">
                <a:solidFill>
                  <a:schemeClr val="bg2">
                    <a:lumMod val="75000"/>
                  </a:schemeClr>
                </a:solidFill>
              </a:rPr>
              <a:t>F) Self-image and Identity</a:t>
            </a:r>
            <a:r>
              <a:rPr lang="en-US" dirty="0">
                <a:solidFill>
                  <a:schemeClr val="bg2">
                    <a:lumMod val="75000"/>
                  </a:schemeClr>
                </a:solidFill>
              </a:rPr>
              <a:t> - A digitally literate person understands the nature of self-image and identity in the online environment, how our perceptions of others and our social values may be manipulated, and that people may not be what or whom they appear to be online.</a:t>
            </a:r>
          </a:p>
          <a:p>
            <a:pPr algn="r"/>
            <a:endParaRPr lang="en-US" dirty="0">
              <a:solidFill>
                <a:schemeClr val="bg2">
                  <a:lumMod val="75000"/>
                </a:schemeClr>
              </a:solidFill>
            </a:endParaRPr>
          </a:p>
          <a:p>
            <a:pPr algn="r"/>
            <a:r>
              <a:rPr lang="en-US" b="1" dirty="0">
                <a:solidFill>
                  <a:schemeClr val="bg2">
                    <a:lumMod val="75000"/>
                  </a:schemeClr>
                </a:solidFill>
              </a:rPr>
              <a:t>G) Creative Credit and Copyright</a:t>
            </a:r>
            <a:r>
              <a:rPr lang="en-US" dirty="0">
                <a:solidFill>
                  <a:schemeClr val="bg2">
                    <a:lumMod val="75000"/>
                  </a:schemeClr>
                </a:solidFill>
              </a:rPr>
              <a:t> - A digitally literate person respects other's ownership of their digital creations.</a:t>
            </a:r>
          </a:p>
          <a:p>
            <a:pPr algn="r"/>
            <a:r>
              <a:rPr lang="en-US" b="1" dirty="0">
                <a:solidFill>
                  <a:schemeClr val="bg2">
                    <a:lumMod val="75000"/>
                  </a:schemeClr>
                </a:solidFill>
              </a:rPr>
              <a:t>H) Legal and Ethical Aspects</a:t>
            </a:r>
            <a:r>
              <a:rPr lang="en-US" dirty="0">
                <a:solidFill>
                  <a:schemeClr val="bg2">
                    <a:lumMod val="75000"/>
                  </a:schemeClr>
                </a:solidFill>
              </a:rPr>
              <a:t> - A digitally literate person behaves appropriately and in a socially responsible way in digital environments, demonstrating awareness and knowledge of legal and ethical aspects on the use of ICT and digital content.</a:t>
            </a:r>
          </a:p>
          <a:p>
            <a:pPr algn="r"/>
            <a:endParaRPr lang="en-US" dirty="0">
              <a:solidFill>
                <a:schemeClr val="bg2">
                  <a:lumMod val="75000"/>
                </a:schemeClr>
              </a:solidFill>
            </a:endParaRPr>
          </a:p>
          <a:p>
            <a:pPr algn="r"/>
            <a:r>
              <a:rPr lang="en-US" b="1" dirty="0" smtClean="0">
                <a:solidFill>
                  <a:schemeClr val="bg2">
                    <a:lumMod val="75000"/>
                  </a:schemeClr>
                </a:solidFill>
              </a:rPr>
              <a:t>I) Balanced </a:t>
            </a:r>
            <a:r>
              <a:rPr lang="en-US" b="1" dirty="0">
                <a:solidFill>
                  <a:schemeClr val="bg2">
                    <a:lumMod val="75000"/>
                  </a:schemeClr>
                </a:solidFill>
              </a:rPr>
              <a:t>Attitude Towards Technology</a:t>
            </a:r>
            <a:r>
              <a:rPr lang="en-US" dirty="0">
                <a:solidFill>
                  <a:schemeClr val="bg2">
                    <a:lumMod val="75000"/>
                  </a:schemeClr>
                </a:solidFill>
              </a:rPr>
              <a:t> - A digitally literate person demonstrates an informed, open-minded, and balanced attitude towards information society and the use of digital technology, is curious, aware of opportunities and new developments, and is comfortable to explore and exploit them. </a:t>
            </a:r>
          </a:p>
          <a:p>
            <a:pPr marL="400050" indent="-400050" algn="r">
              <a:buAutoNum type="romanUcParenR"/>
            </a:pPr>
            <a:endParaRPr lang="en-US" dirty="0">
              <a:solidFill>
                <a:schemeClr val="bg2">
                  <a:lumMod val="75000"/>
                </a:schemeClr>
              </a:solidFill>
            </a:endParaRPr>
          </a:p>
          <a:p>
            <a:pPr algn="r"/>
            <a:r>
              <a:rPr lang="en-US" b="1" dirty="0">
                <a:solidFill>
                  <a:schemeClr val="bg2">
                    <a:lumMod val="75000"/>
                  </a:schemeClr>
                </a:solidFill>
              </a:rPr>
              <a:t>J) Understanding and Awareness of the Role of ICT in Society</a:t>
            </a:r>
            <a:r>
              <a:rPr lang="en-US" dirty="0">
                <a:solidFill>
                  <a:schemeClr val="bg2">
                    <a:lumMod val="75000"/>
                  </a:schemeClr>
                </a:solidFill>
              </a:rPr>
              <a:t> - A digitally literate person understands the broader context of use and development of information and communication technology</a:t>
            </a:r>
          </a:p>
        </p:txBody>
      </p:sp>
    </p:spTree>
    <p:extLst>
      <p:ext uri="{BB962C8B-B14F-4D97-AF65-F5344CB8AC3E}">
        <p14:creationId xmlns:p14="http://schemas.microsoft.com/office/powerpoint/2010/main" val="758687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3" y="2348345"/>
            <a:ext cx="8825659" cy="1981200"/>
          </a:xfrm>
        </p:spPr>
        <p:txBody>
          <a:bodyPr/>
          <a:lstStyle/>
          <a:p>
            <a:r>
              <a:rPr lang="en-US" dirty="0" smtClean="0"/>
              <a:t>Webonauts</a:t>
            </a:r>
            <a:endParaRPr lang="en-US" dirty="0"/>
          </a:p>
        </p:txBody>
      </p:sp>
      <p:sp>
        <p:nvSpPr>
          <p:cNvPr id="3" name="Text Placeholder 2"/>
          <p:cNvSpPr>
            <a:spLocks noGrp="1"/>
          </p:cNvSpPr>
          <p:nvPr>
            <p:ph type="body" sz="half" idx="2"/>
          </p:nvPr>
        </p:nvSpPr>
        <p:spPr/>
        <p:txBody>
          <a:bodyPr/>
          <a:lstStyle/>
          <a:p>
            <a:r>
              <a:rPr lang="en-US" dirty="0"/>
              <a:t>DA1 </a:t>
            </a:r>
            <a:r>
              <a:rPr lang="en-US" dirty="0" smtClean="0"/>
              <a:t>– The student understands </a:t>
            </a:r>
            <a:r>
              <a:rPr lang="en-US" dirty="0"/>
              <a:t>that he/she can go to exciting places online, but needs to follow certain rules to remain safe. (K-2</a:t>
            </a:r>
            <a:r>
              <a:rPr lang="en-US" dirty="0" smtClean="0"/>
              <a:t>)</a:t>
            </a:r>
          </a:p>
          <a:p>
            <a:endParaRPr lang="en-US" dirty="0"/>
          </a:p>
          <a:p>
            <a:r>
              <a:rPr lang="en-US" dirty="0">
                <a:hlinkClick r:id="rId2"/>
              </a:rPr>
              <a:t>http://pbskids.org/webonauts</a:t>
            </a:r>
            <a:r>
              <a:rPr lang="en-US" dirty="0" smtClean="0">
                <a:hlinkClick r:id="rId2"/>
              </a:rPr>
              <a:t>/</a:t>
            </a:r>
            <a:r>
              <a:rPr lang="en-US" dirty="0" smtClean="0"/>
              <a:t> </a:t>
            </a:r>
            <a:endParaRPr lang="en-US" dirty="0"/>
          </a:p>
          <a:p>
            <a:endParaRPr lang="en-US" dirty="0"/>
          </a:p>
        </p:txBody>
      </p:sp>
    </p:spTree>
    <p:extLst>
      <p:ext uri="{BB962C8B-B14F-4D97-AF65-F5344CB8AC3E}">
        <p14:creationId xmlns:p14="http://schemas.microsoft.com/office/powerpoint/2010/main" val="2123435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455" y="3359727"/>
            <a:ext cx="8825659" cy="1981200"/>
          </a:xfrm>
        </p:spPr>
        <p:txBody>
          <a:bodyPr/>
          <a:lstStyle/>
          <a:p>
            <a:r>
              <a:rPr lang="en-US" dirty="0" smtClean="0">
                <a:solidFill>
                  <a:schemeClr val="tx1"/>
                </a:solidFill>
              </a:rPr>
              <a:t>Digital Footprint</a:t>
            </a:r>
            <a:endParaRPr lang="en-US" dirty="0">
              <a:solidFill>
                <a:schemeClr val="tx1"/>
              </a:solidFill>
            </a:endParaRPr>
          </a:p>
        </p:txBody>
      </p:sp>
      <p:sp>
        <p:nvSpPr>
          <p:cNvPr id="4" name="TextBox 3"/>
          <p:cNvSpPr txBox="1"/>
          <p:nvPr/>
        </p:nvSpPr>
        <p:spPr>
          <a:xfrm>
            <a:off x="568036" y="4585855"/>
            <a:ext cx="8797636" cy="369332"/>
          </a:xfrm>
          <a:prstGeom prst="rect">
            <a:avLst/>
          </a:prstGeom>
          <a:noFill/>
        </p:spPr>
        <p:txBody>
          <a:bodyPr wrap="square" rtlCol="0">
            <a:spAutoFit/>
          </a:bodyPr>
          <a:lstStyle/>
          <a:p>
            <a:r>
              <a:rPr lang="en-US" dirty="0">
                <a:hlinkClick r:id="rId2"/>
              </a:rPr>
              <a:t>https://www.priv.gc.ca/youth-jeunes/fs-fi/res/gn_e.pdf</a:t>
            </a:r>
            <a:endParaRPr lang="en-US" dirty="0"/>
          </a:p>
        </p:txBody>
      </p:sp>
      <p:sp>
        <p:nvSpPr>
          <p:cNvPr id="5" name="TextBox 4"/>
          <p:cNvSpPr txBox="1"/>
          <p:nvPr/>
        </p:nvSpPr>
        <p:spPr>
          <a:xfrm>
            <a:off x="568036" y="5340927"/>
            <a:ext cx="9836728" cy="369332"/>
          </a:xfrm>
          <a:prstGeom prst="rect">
            <a:avLst/>
          </a:prstGeom>
          <a:noFill/>
        </p:spPr>
        <p:txBody>
          <a:bodyPr wrap="square" rtlCol="0">
            <a:spAutoFit/>
          </a:bodyPr>
          <a:lstStyle/>
          <a:p>
            <a:r>
              <a:rPr lang="en-US" dirty="0">
                <a:hlinkClick r:id="rId3"/>
              </a:rPr>
              <a:t>https://www.commonsensemedia.org/educators/lesson/trillion-dollar-footprint-6-8</a:t>
            </a:r>
            <a:endParaRPr lang="en-US" dirty="0"/>
          </a:p>
        </p:txBody>
      </p:sp>
    </p:spTree>
    <p:extLst>
      <p:ext uri="{BB962C8B-B14F-4D97-AF65-F5344CB8AC3E}">
        <p14:creationId xmlns:p14="http://schemas.microsoft.com/office/powerpoint/2010/main" val="3243651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245" y="2708564"/>
            <a:ext cx="8825659" cy="1981200"/>
          </a:xfrm>
        </p:spPr>
        <p:txBody>
          <a:bodyPr/>
          <a:lstStyle/>
          <a:p>
            <a:r>
              <a:rPr lang="en-US" dirty="0" smtClean="0"/>
              <a:t>Everfi.com</a:t>
            </a:r>
            <a:endParaRPr lang="en-US" dirty="0"/>
          </a:p>
        </p:txBody>
      </p:sp>
      <p:sp>
        <p:nvSpPr>
          <p:cNvPr id="3" name="Text Placeholder 2"/>
          <p:cNvSpPr>
            <a:spLocks noGrp="1"/>
          </p:cNvSpPr>
          <p:nvPr>
            <p:ph type="body" sz="half" idx="2"/>
          </p:nvPr>
        </p:nvSpPr>
        <p:spPr>
          <a:xfrm>
            <a:off x="1602642" y="4371627"/>
            <a:ext cx="8825659" cy="2362200"/>
          </a:xfrm>
        </p:spPr>
        <p:txBody>
          <a:bodyPr>
            <a:normAutofit/>
          </a:bodyPr>
          <a:lstStyle/>
          <a:p>
            <a:pPr algn="ctr"/>
            <a:r>
              <a:rPr lang="en-US" dirty="0" smtClean="0"/>
              <a:t>New resource – sponsored by NHL – free for teachers here today </a:t>
            </a:r>
            <a:r>
              <a:rPr lang="en-US" dirty="0" smtClean="0">
                <a:sym typeface="Wingdings" panose="05000000000000000000" pitchFamily="2" charset="2"/>
              </a:rPr>
              <a:t></a:t>
            </a:r>
          </a:p>
          <a:p>
            <a:pPr algn="ctr"/>
            <a:r>
              <a:rPr lang="en-US" dirty="0" smtClean="0">
                <a:sym typeface="Wingdings" panose="05000000000000000000" pitchFamily="2" charset="2"/>
              </a:rPr>
              <a:t>Not just digital citizenship, but that is a major focus</a:t>
            </a:r>
          </a:p>
          <a:p>
            <a:pPr algn="ctr"/>
            <a:r>
              <a:rPr lang="en-US" dirty="0" smtClean="0">
                <a:sym typeface="Wingdings" panose="05000000000000000000" pitchFamily="2" charset="2"/>
              </a:rPr>
              <a:t>Many themes and topics are available….new to Canada</a:t>
            </a:r>
          </a:p>
          <a:p>
            <a:pPr algn="ctr"/>
            <a:endParaRPr lang="en-US" dirty="0" smtClean="0">
              <a:sym typeface="Wingdings" panose="05000000000000000000" pitchFamily="2" charset="2"/>
            </a:endParaRPr>
          </a:p>
          <a:p>
            <a:endParaRPr lang="en-US" dirty="0" smtClean="0">
              <a:sym typeface="Wingdings" panose="05000000000000000000" pitchFamily="2" charset="2"/>
            </a:endParaRPr>
          </a:p>
          <a:p>
            <a:endParaRPr lang="en-US" dirty="0">
              <a:sym typeface="Wingdings" panose="05000000000000000000" pitchFamily="2" charset="2"/>
            </a:endParaRPr>
          </a:p>
        </p:txBody>
      </p:sp>
    </p:spTree>
    <p:extLst>
      <p:ext uri="{BB962C8B-B14F-4D97-AF65-F5344CB8AC3E}">
        <p14:creationId xmlns:p14="http://schemas.microsoft.com/office/powerpoint/2010/main" val="2960744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44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370" t="6016" r="4337" b="5271"/>
          <a:stretch/>
        </p:blipFill>
        <p:spPr>
          <a:xfrm>
            <a:off x="177421" y="204717"/>
            <a:ext cx="11878101" cy="6489510"/>
          </a:xfrm>
          <a:prstGeom prst="rect">
            <a:avLst/>
          </a:prstGeom>
        </p:spPr>
      </p:pic>
    </p:spTree>
    <p:extLst>
      <p:ext uri="{BB962C8B-B14F-4D97-AF65-F5344CB8AC3E}">
        <p14:creationId xmlns:p14="http://schemas.microsoft.com/office/powerpoint/2010/main" val="4119774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351" y="312041"/>
            <a:ext cx="9404723" cy="1400530"/>
          </a:xfrm>
        </p:spPr>
        <p:txBody>
          <a:bodyPr/>
          <a:lstStyle/>
          <a:p>
            <a:r>
              <a:rPr lang="en-US" dirty="0" smtClean="0">
                <a:solidFill>
                  <a:schemeClr val="bg2">
                    <a:lumMod val="50000"/>
                  </a:schemeClr>
                </a:solidFill>
              </a:rPr>
              <a:t>Welcome </a:t>
            </a:r>
            <a:endParaRPr lang="en-US" dirty="0">
              <a:solidFill>
                <a:schemeClr val="bg2">
                  <a:lumMod val="50000"/>
                </a:schemeClr>
              </a:solidFill>
            </a:endParaRPr>
          </a:p>
        </p:txBody>
      </p:sp>
      <p:sp>
        <p:nvSpPr>
          <p:cNvPr id="3" name="TextBox 2"/>
          <p:cNvSpPr txBox="1"/>
          <p:nvPr/>
        </p:nvSpPr>
        <p:spPr>
          <a:xfrm>
            <a:off x="3342022" y="3657124"/>
            <a:ext cx="8488907" cy="3200876"/>
          </a:xfrm>
          <a:prstGeom prst="rect">
            <a:avLst/>
          </a:prstGeom>
          <a:noFill/>
        </p:spPr>
        <p:txBody>
          <a:bodyPr wrap="square" rtlCol="0">
            <a:spAutoFit/>
          </a:bodyPr>
          <a:lstStyle/>
          <a:p>
            <a:pPr algn="r"/>
            <a:r>
              <a:rPr lang="en-US" sz="4000" dirty="0" smtClean="0">
                <a:solidFill>
                  <a:schemeClr val="bg2">
                    <a:lumMod val="50000"/>
                  </a:schemeClr>
                </a:solidFill>
              </a:rPr>
              <a:t>Kris Sward</a:t>
            </a:r>
          </a:p>
          <a:p>
            <a:pPr algn="r"/>
            <a:endParaRPr lang="en-US" dirty="0">
              <a:solidFill>
                <a:schemeClr val="bg2">
                  <a:lumMod val="50000"/>
                </a:schemeClr>
              </a:solidFill>
            </a:endParaRPr>
          </a:p>
          <a:p>
            <a:pPr algn="r"/>
            <a:r>
              <a:rPr lang="en-US" dirty="0" smtClean="0">
                <a:solidFill>
                  <a:schemeClr val="bg2">
                    <a:lumMod val="50000"/>
                  </a:schemeClr>
                </a:solidFill>
              </a:rPr>
              <a:t>Grade 5/6</a:t>
            </a:r>
          </a:p>
          <a:p>
            <a:pPr algn="r"/>
            <a:r>
              <a:rPr lang="en-US" dirty="0" smtClean="0">
                <a:solidFill>
                  <a:schemeClr val="bg2">
                    <a:lumMod val="50000"/>
                  </a:schemeClr>
                </a:solidFill>
              </a:rPr>
              <a:t>Chilliwack School District</a:t>
            </a:r>
          </a:p>
          <a:p>
            <a:pPr algn="r"/>
            <a:r>
              <a:rPr lang="en-US" dirty="0" smtClean="0">
                <a:solidFill>
                  <a:schemeClr val="bg2">
                    <a:lumMod val="50000"/>
                  </a:schemeClr>
                </a:solidFill>
              </a:rPr>
              <a:t>Teaching for 9 years</a:t>
            </a:r>
          </a:p>
          <a:p>
            <a:pPr algn="r"/>
            <a:r>
              <a:rPr lang="en-US" dirty="0" smtClean="0">
                <a:solidFill>
                  <a:schemeClr val="bg2">
                    <a:lumMod val="50000"/>
                  </a:schemeClr>
                </a:solidFill>
              </a:rPr>
              <a:t>Techie for three or four (it’s been an interesting journey!)</a:t>
            </a:r>
          </a:p>
          <a:p>
            <a:pPr algn="r"/>
            <a:r>
              <a:rPr lang="en-US" dirty="0" smtClean="0">
                <a:solidFill>
                  <a:schemeClr val="bg2">
                    <a:lumMod val="50000"/>
                  </a:schemeClr>
                </a:solidFill>
              </a:rPr>
              <a:t>Educational Technology Facilitator in my District (one of a team of four)</a:t>
            </a:r>
          </a:p>
          <a:p>
            <a:pPr algn="r"/>
            <a:r>
              <a:rPr lang="en-US" dirty="0" smtClean="0">
                <a:solidFill>
                  <a:schemeClr val="bg2">
                    <a:lumMod val="50000"/>
                  </a:schemeClr>
                </a:solidFill>
              </a:rPr>
              <a:t>Finished the OLTD program through VIU in June, 2015</a:t>
            </a:r>
          </a:p>
          <a:p>
            <a:pPr algn="r"/>
            <a:r>
              <a:rPr lang="en-US" dirty="0" smtClean="0">
                <a:solidFill>
                  <a:schemeClr val="bg2">
                    <a:lumMod val="50000"/>
                  </a:schemeClr>
                </a:solidFill>
              </a:rPr>
              <a:t>Finished my Master’s project in September, 2015</a:t>
            </a:r>
          </a:p>
          <a:p>
            <a:pPr algn="r"/>
            <a:endParaRPr lang="en-US" dirty="0"/>
          </a:p>
        </p:txBody>
      </p:sp>
    </p:spTree>
    <p:extLst>
      <p:ext uri="{BB962C8B-B14F-4D97-AF65-F5344CB8AC3E}">
        <p14:creationId xmlns:p14="http://schemas.microsoft.com/office/powerpoint/2010/main" val="3042965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44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749" t="5550" r="9476" b="5644"/>
          <a:stretch/>
        </p:blipFill>
        <p:spPr>
          <a:xfrm>
            <a:off x="941694" y="177421"/>
            <a:ext cx="10249469" cy="6496334"/>
          </a:xfrm>
          <a:prstGeom prst="rect">
            <a:avLst/>
          </a:prstGeom>
        </p:spPr>
      </p:pic>
    </p:spTree>
    <p:extLst>
      <p:ext uri="{BB962C8B-B14F-4D97-AF65-F5344CB8AC3E}">
        <p14:creationId xmlns:p14="http://schemas.microsoft.com/office/powerpoint/2010/main" val="1686411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extBox 1"/>
          <p:cNvSpPr txBox="1"/>
          <p:nvPr/>
        </p:nvSpPr>
        <p:spPr>
          <a:xfrm>
            <a:off x="1524000" y="817418"/>
            <a:ext cx="5056909" cy="923330"/>
          </a:xfrm>
          <a:prstGeom prst="rect">
            <a:avLst/>
          </a:prstGeom>
          <a:noFill/>
        </p:spPr>
        <p:txBody>
          <a:bodyPr wrap="square" rtlCol="0">
            <a:spAutoFit/>
          </a:bodyPr>
          <a:lstStyle/>
          <a:p>
            <a:r>
              <a:rPr lang="en-US" sz="5400" dirty="0" err="1" smtClean="0">
                <a:solidFill>
                  <a:schemeClr val="bg2">
                    <a:lumMod val="75000"/>
                  </a:schemeClr>
                </a:solidFill>
              </a:rPr>
              <a:t>Everfi</a:t>
            </a:r>
            <a:endParaRPr lang="en-US" sz="5400" dirty="0">
              <a:solidFill>
                <a:schemeClr val="bg2">
                  <a:lumMod val="75000"/>
                </a:schemeClr>
              </a:solidFill>
            </a:endParaRPr>
          </a:p>
        </p:txBody>
      </p:sp>
      <p:sp>
        <p:nvSpPr>
          <p:cNvPr id="3" name="Rectangle 2"/>
          <p:cNvSpPr/>
          <p:nvPr/>
        </p:nvSpPr>
        <p:spPr>
          <a:xfrm>
            <a:off x="3676107" y="4796043"/>
            <a:ext cx="5033750" cy="369332"/>
          </a:xfrm>
          <a:prstGeom prst="rect">
            <a:avLst/>
          </a:prstGeom>
        </p:spPr>
        <p:txBody>
          <a:bodyPr wrap="none">
            <a:spAutoFit/>
          </a:bodyPr>
          <a:lstStyle/>
          <a:p>
            <a:r>
              <a:rPr lang="en-US" dirty="0">
                <a:hlinkClick r:id="rId3"/>
              </a:rPr>
              <a:t>https://platform.everfi.net/registration/login</a:t>
            </a:r>
            <a:endParaRPr lang="en-US" dirty="0"/>
          </a:p>
        </p:txBody>
      </p:sp>
    </p:spTree>
    <p:extLst>
      <p:ext uri="{BB962C8B-B14F-4D97-AF65-F5344CB8AC3E}">
        <p14:creationId xmlns:p14="http://schemas.microsoft.com/office/powerpoint/2010/main" val="1425438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44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477673" y="2828836"/>
            <a:ext cx="11382232" cy="2554545"/>
          </a:xfrm>
          <a:prstGeom prst="rect">
            <a:avLst/>
          </a:prstGeom>
        </p:spPr>
        <p:txBody>
          <a:bodyPr wrap="square">
            <a:spAutoFit/>
          </a:bodyPr>
          <a:lstStyle/>
          <a:p>
            <a:r>
              <a:rPr lang="en-US" sz="4000" dirty="0" smtClean="0">
                <a:solidFill>
                  <a:schemeClr val="bg2">
                    <a:lumMod val="75000"/>
                  </a:schemeClr>
                </a:solidFill>
              </a:rPr>
              <a:t>Email</a:t>
            </a:r>
            <a:r>
              <a:rPr lang="en-US" sz="4000" dirty="0">
                <a:solidFill>
                  <a:schemeClr val="bg2">
                    <a:lumMod val="75000"/>
                  </a:schemeClr>
                </a:solidFill>
              </a:rPr>
              <a:t>: 	Felisha Martin:   felisha@everfi.com	</a:t>
            </a:r>
          </a:p>
          <a:p>
            <a:r>
              <a:rPr lang="en-US" sz="4000" dirty="0">
                <a:solidFill>
                  <a:schemeClr val="bg2">
                    <a:lumMod val="75000"/>
                  </a:schemeClr>
                </a:solidFill>
              </a:rPr>
              <a:t>            </a:t>
            </a:r>
            <a:r>
              <a:rPr lang="en-US" sz="4000" dirty="0" smtClean="0">
                <a:solidFill>
                  <a:schemeClr val="bg2">
                    <a:lumMod val="75000"/>
                  </a:schemeClr>
                </a:solidFill>
              </a:rPr>
              <a:t> @</a:t>
            </a:r>
            <a:r>
              <a:rPr lang="en-US" sz="4000" dirty="0" err="1">
                <a:solidFill>
                  <a:schemeClr val="bg2">
                    <a:lumMod val="75000"/>
                  </a:schemeClr>
                </a:solidFill>
              </a:rPr>
              <a:t>FelishaEverFi</a:t>
            </a:r>
            <a:r>
              <a:rPr lang="en-US" sz="4000" dirty="0">
                <a:solidFill>
                  <a:schemeClr val="bg2">
                    <a:lumMod val="75000"/>
                  </a:schemeClr>
                </a:solidFill>
              </a:rPr>
              <a:t>       </a:t>
            </a:r>
            <a:r>
              <a:rPr lang="en-US" sz="4000" dirty="0" smtClean="0">
                <a:solidFill>
                  <a:schemeClr val="bg2">
                    <a:lumMod val="75000"/>
                  </a:schemeClr>
                </a:solidFill>
              </a:rPr>
              <a:t>604-499-6562</a:t>
            </a:r>
          </a:p>
          <a:p>
            <a:endParaRPr lang="en-US" sz="4000" dirty="0">
              <a:solidFill>
                <a:schemeClr val="bg2">
                  <a:lumMod val="75000"/>
                </a:schemeClr>
              </a:solidFill>
            </a:endParaRPr>
          </a:p>
          <a:p>
            <a:pPr algn="ctr"/>
            <a:r>
              <a:rPr lang="en-US" sz="4000" dirty="0" smtClean="0">
                <a:solidFill>
                  <a:schemeClr val="bg2">
                    <a:lumMod val="75000"/>
                  </a:schemeClr>
                </a:solidFill>
              </a:rPr>
              <a:t>For your own login and codes for your school</a:t>
            </a:r>
            <a:endParaRPr lang="en-US" sz="4000" dirty="0">
              <a:solidFill>
                <a:schemeClr val="bg2">
                  <a:lumMod val="75000"/>
                </a:schemeClr>
              </a:solidFill>
            </a:endParaRPr>
          </a:p>
        </p:txBody>
      </p:sp>
      <p:sp>
        <p:nvSpPr>
          <p:cNvPr id="3" name="TextBox 2"/>
          <p:cNvSpPr txBox="1"/>
          <p:nvPr/>
        </p:nvSpPr>
        <p:spPr>
          <a:xfrm>
            <a:off x="477673" y="518614"/>
            <a:ext cx="1954381" cy="923330"/>
          </a:xfrm>
          <a:prstGeom prst="rect">
            <a:avLst/>
          </a:prstGeom>
          <a:noFill/>
        </p:spPr>
        <p:txBody>
          <a:bodyPr wrap="none" rtlCol="0">
            <a:spAutoFit/>
          </a:bodyPr>
          <a:lstStyle/>
          <a:p>
            <a:r>
              <a:rPr lang="en-US" sz="5400" dirty="0" err="1" smtClean="0">
                <a:solidFill>
                  <a:schemeClr val="bg2">
                    <a:lumMod val="75000"/>
                  </a:schemeClr>
                </a:solidFill>
              </a:rPr>
              <a:t>Everfi</a:t>
            </a:r>
            <a:endParaRPr lang="en-US" sz="5400" dirty="0">
              <a:solidFill>
                <a:schemeClr val="bg2">
                  <a:lumMod val="75000"/>
                </a:schemeClr>
              </a:solidFill>
            </a:endParaRPr>
          </a:p>
        </p:txBody>
      </p:sp>
    </p:spTree>
    <p:extLst>
      <p:ext uri="{BB962C8B-B14F-4D97-AF65-F5344CB8AC3E}">
        <p14:creationId xmlns:p14="http://schemas.microsoft.com/office/powerpoint/2010/main" val="424230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44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289" y="1907732"/>
            <a:ext cx="8825659" cy="1981200"/>
          </a:xfrm>
        </p:spPr>
        <p:txBody>
          <a:bodyPr/>
          <a:lstStyle/>
          <a:p>
            <a:r>
              <a:rPr lang="en-US" dirty="0" smtClean="0">
                <a:solidFill>
                  <a:schemeClr val="bg2">
                    <a:lumMod val="75000"/>
                  </a:schemeClr>
                </a:solidFill>
              </a:rPr>
              <a:t>Communication and Collaboration</a:t>
            </a:r>
            <a:endParaRPr lang="en-US" dirty="0">
              <a:solidFill>
                <a:schemeClr val="bg2">
                  <a:lumMod val="75000"/>
                </a:schemeClr>
              </a:solidFill>
            </a:endParaRPr>
          </a:p>
        </p:txBody>
      </p:sp>
      <p:sp>
        <p:nvSpPr>
          <p:cNvPr id="3" name="Text Placeholder 2"/>
          <p:cNvSpPr>
            <a:spLocks noGrp="1"/>
          </p:cNvSpPr>
          <p:nvPr>
            <p:ph type="body" sz="half" idx="2"/>
          </p:nvPr>
        </p:nvSpPr>
        <p:spPr>
          <a:xfrm>
            <a:off x="3138300" y="3181082"/>
            <a:ext cx="8825659" cy="2362200"/>
          </a:xfrm>
        </p:spPr>
        <p:txBody>
          <a:bodyPr/>
          <a:lstStyle/>
          <a:p>
            <a:pPr algn="r"/>
            <a:r>
              <a:rPr lang="en-US" b="1" dirty="0">
                <a:solidFill>
                  <a:schemeClr val="bg2">
                    <a:lumMod val="75000"/>
                  </a:schemeClr>
                </a:solidFill>
              </a:rPr>
              <a:t>A) Technology Mediated Communication and Collaboration</a:t>
            </a:r>
            <a:r>
              <a:rPr lang="en-US" dirty="0">
                <a:solidFill>
                  <a:schemeClr val="bg2">
                    <a:lumMod val="75000"/>
                  </a:schemeClr>
                </a:solidFill>
              </a:rPr>
              <a:t> - A digitally literate person connects, shares, communicates, and collaborates with others effectively in digital environments. </a:t>
            </a:r>
          </a:p>
        </p:txBody>
      </p:sp>
    </p:spTree>
    <p:extLst>
      <p:ext uri="{BB962C8B-B14F-4D97-AF65-F5344CB8AC3E}">
        <p14:creationId xmlns:p14="http://schemas.microsoft.com/office/powerpoint/2010/main" val="2489963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554" y="2857500"/>
            <a:ext cx="8825659" cy="1981200"/>
          </a:xfrm>
        </p:spPr>
        <p:txBody>
          <a:bodyPr/>
          <a:lstStyle/>
          <a:p>
            <a:r>
              <a:rPr lang="en-US" dirty="0" smtClean="0"/>
              <a:t>Collaborative Ebooks</a:t>
            </a:r>
            <a:endParaRPr lang="en-US" dirty="0"/>
          </a:p>
        </p:txBody>
      </p:sp>
      <p:sp>
        <p:nvSpPr>
          <p:cNvPr id="3" name="Text Placeholder 2"/>
          <p:cNvSpPr>
            <a:spLocks noGrp="1"/>
          </p:cNvSpPr>
          <p:nvPr>
            <p:ph type="body" sz="half" idx="2"/>
          </p:nvPr>
        </p:nvSpPr>
        <p:spPr/>
        <p:txBody>
          <a:bodyPr/>
          <a:lstStyle/>
          <a:p>
            <a:r>
              <a:rPr lang="en-US" dirty="0"/>
              <a:t>CCA1 </a:t>
            </a:r>
            <a:r>
              <a:rPr lang="en-US" dirty="0" smtClean="0"/>
              <a:t>– The student communicates </a:t>
            </a:r>
            <a:r>
              <a:rPr lang="en-US" dirty="0"/>
              <a:t>effectively by email, takes into account the purpose and audience of his/her message, and the tone he/she wants to convey. (K-2</a:t>
            </a:r>
            <a:r>
              <a:rPr lang="en-US" dirty="0" smtClean="0"/>
              <a:t>)</a:t>
            </a:r>
          </a:p>
          <a:p>
            <a:endParaRPr lang="en-US" dirty="0"/>
          </a:p>
          <a:p>
            <a:r>
              <a:rPr lang="en-US" dirty="0" smtClean="0"/>
              <a:t>Legends </a:t>
            </a:r>
            <a:r>
              <a:rPr lang="en-US" dirty="0"/>
              <a:t>Project    </a:t>
            </a:r>
            <a:r>
              <a:rPr lang="en-US" dirty="0" smtClean="0"/>
              <a:t>Using Skype, </a:t>
            </a:r>
            <a:r>
              <a:rPr lang="en-US" dirty="0" err="1" smtClean="0"/>
              <a:t>Wikispaces</a:t>
            </a:r>
            <a:r>
              <a:rPr lang="en-US" dirty="0" smtClean="0"/>
              <a:t>, </a:t>
            </a:r>
            <a:r>
              <a:rPr lang="en-US" dirty="0" err="1" smtClean="0"/>
              <a:t>Googledocs</a:t>
            </a:r>
            <a:r>
              <a:rPr lang="en-US" dirty="0" smtClean="0"/>
              <a:t> to collaborate across schools and districts to co-create content</a:t>
            </a:r>
            <a:endParaRPr lang="en-US" dirty="0"/>
          </a:p>
          <a:p>
            <a:endParaRPr lang="en-US" dirty="0"/>
          </a:p>
        </p:txBody>
      </p:sp>
    </p:spTree>
    <p:extLst>
      <p:ext uri="{BB962C8B-B14F-4D97-AF65-F5344CB8AC3E}">
        <p14:creationId xmlns:p14="http://schemas.microsoft.com/office/powerpoint/2010/main" val="1247525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44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9495" y="456127"/>
            <a:ext cx="8825659" cy="1981200"/>
          </a:xfrm>
        </p:spPr>
        <p:txBody>
          <a:bodyPr/>
          <a:lstStyle/>
          <a:p>
            <a:r>
              <a:rPr lang="en-US" dirty="0" smtClean="0">
                <a:solidFill>
                  <a:schemeClr val="bg2">
                    <a:lumMod val="75000"/>
                  </a:schemeClr>
                </a:solidFill>
              </a:rPr>
              <a:t>Technology Operations and Concepts</a:t>
            </a:r>
            <a:endParaRPr lang="en-US" dirty="0">
              <a:solidFill>
                <a:schemeClr val="bg2">
                  <a:lumMod val="75000"/>
                </a:schemeClr>
              </a:solidFill>
            </a:endParaRPr>
          </a:p>
        </p:txBody>
      </p:sp>
      <p:sp>
        <p:nvSpPr>
          <p:cNvPr id="3" name="Text Placeholder 2"/>
          <p:cNvSpPr>
            <a:spLocks noGrp="1"/>
          </p:cNvSpPr>
          <p:nvPr>
            <p:ph type="body" sz="half" idx="2"/>
          </p:nvPr>
        </p:nvSpPr>
        <p:spPr>
          <a:xfrm>
            <a:off x="1030310" y="2279560"/>
            <a:ext cx="10791983" cy="4301543"/>
          </a:xfrm>
        </p:spPr>
        <p:txBody>
          <a:bodyPr>
            <a:normAutofit fontScale="85000" lnSpcReduction="10000"/>
          </a:bodyPr>
          <a:lstStyle/>
          <a:p>
            <a:pPr algn="r"/>
            <a:r>
              <a:rPr lang="en-US" b="1" dirty="0" smtClean="0">
                <a:solidFill>
                  <a:schemeClr val="bg2">
                    <a:lumMod val="75000"/>
                  </a:schemeClr>
                </a:solidFill>
              </a:rPr>
              <a:t>A) General </a:t>
            </a:r>
            <a:r>
              <a:rPr lang="en-US" b="1" dirty="0">
                <a:solidFill>
                  <a:schemeClr val="bg2">
                    <a:lumMod val="75000"/>
                  </a:schemeClr>
                </a:solidFill>
              </a:rPr>
              <a:t>Knowledge and Functional Skills</a:t>
            </a:r>
            <a:r>
              <a:rPr lang="en-US" dirty="0">
                <a:solidFill>
                  <a:schemeClr val="bg2">
                    <a:lumMod val="75000"/>
                  </a:schemeClr>
                </a:solidFill>
              </a:rPr>
              <a:t> - A digitally literate person knows the basics (terminology, navigation, functionality) of digital devices and can use them for elementary purposes. </a:t>
            </a:r>
            <a:endParaRPr lang="en-US" dirty="0" smtClean="0">
              <a:solidFill>
                <a:schemeClr val="bg2">
                  <a:lumMod val="75000"/>
                </a:schemeClr>
              </a:solidFill>
            </a:endParaRPr>
          </a:p>
          <a:p>
            <a:pPr algn="r"/>
            <a:endParaRPr lang="en-US" dirty="0" smtClean="0">
              <a:solidFill>
                <a:schemeClr val="bg2">
                  <a:lumMod val="75000"/>
                </a:schemeClr>
              </a:solidFill>
            </a:endParaRPr>
          </a:p>
          <a:p>
            <a:pPr algn="r"/>
            <a:r>
              <a:rPr lang="en-US" b="1" dirty="0">
                <a:solidFill>
                  <a:schemeClr val="bg2">
                    <a:lumMod val="75000"/>
                  </a:schemeClr>
                </a:solidFill>
              </a:rPr>
              <a:t>B) Use in Everyday Life</a:t>
            </a:r>
            <a:r>
              <a:rPr lang="en-US" dirty="0">
                <a:solidFill>
                  <a:schemeClr val="bg2">
                    <a:lumMod val="75000"/>
                  </a:schemeClr>
                </a:solidFill>
              </a:rPr>
              <a:t> - A digitally literate person integrates technologies into the activities of everyday life. </a:t>
            </a:r>
            <a:endParaRPr lang="en-US" dirty="0" smtClean="0">
              <a:solidFill>
                <a:schemeClr val="bg2">
                  <a:lumMod val="75000"/>
                </a:schemeClr>
              </a:solidFill>
            </a:endParaRPr>
          </a:p>
          <a:p>
            <a:pPr algn="r"/>
            <a:endParaRPr lang="en-US" dirty="0">
              <a:solidFill>
                <a:schemeClr val="bg2">
                  <a:lumMod val="75000"/>
                </a:schemeClr>
              </a:solidFill>
            </a:endParaRPr>
          </a:p>
          <a:p>
            <a:pPr algn="r"/>
            <a:r>
              <a:rPr lang="en-US" b="1" dirty="0">
                <a:solidFill>
                  <a:schemeClr val="bg2">
                    <a:lumMod val="75000"/>
                  </a:schemeClr>
                </a:solidFill>
              </a:rPr>
              <a:t>C) Informed Decision Making</a:t>
            </a:r>
            <a:r>
              <a:rPr lang="en-US" dirty="0">
                <a:solidFill>
                  <a:schemeClr val="bg2">
                    <a:lumMod val="75000"/>
                  </a:schemeClr>
                </a:solidFill>
              </a:rPr>
              <a:t> - A digitally literate person is aware of most relevant or common technologies and is able to decide upon the most appropriate technology according to the purpose or need at hand</a:t>
            </a:r>
            <a:r>
              <a:rPr lang="en-US" dirty="0" smtClean="0">
                <a:solidFill>
                  <a:schemeClr val="bg2">
                    <a:lumMod val="75000"/>
                  </a:schemeClr>
                </a:solidFill>
              </a:rPr>
              <a:t>.</a:t>
            </a:r>
          </a:p>
          <a:p>
            <a:pPr algn="r"/>
            <a:endParaRPr lang="en-US" dirty="0">
              <a:solidFill>
                <a:schemeClr val="bg2">
                  <a:lumMod val="75000"/>
                </a:schemeClr>
              </a:solidFill>
            </a:endParaRPr>
          </a:p>
          <a:p>
            <a:pPr algn="r"/>
            <a:r>
              <a:rPr lang="en-US" b="1" dirty="0">
                <a:solidFill>
                  <a:schemeClr val="bg2">
                    <a:lumMod val="75000"/>
                  </a:schemeClr>
                </a:solidFill>
              </a:rPr>
              <a:t>D) Seamless Use Demonstrating Self-Efficacy</a:t>
            </a:r>
            <a:r>
              <a:rPr lang="en-US" dirty="0">
                <a:solidFill>
                  <a:schemeClr val="bg2">
                    <a:lumMod val="75000"/>
                  </a:schemeClr>
                </a:solidFill>
              </a:rPr>
              <a:t> - A digitally literate person confidently and creatively applies digital technologies to increase personal effectiveness and efficiency</a:t>
            </a:r>
            <a:r>
              <a:rPr lang="en-US" dirty="0" smtClean="0">
                <a:solidFill>
                  <a:schemeClr val="bg2">
                    <a:lumMod val="75000"/>
                  </a:schemeClr>
                </a:solidFill>
              </a:rPr>
              <a:t>.</a:t>
            </a:r>
          </a:p>
          <a:p>
            <a:pPr algn="r"/>
            <a:endParaRPr lang="en-US" dirty="0">
              <a:solidFill>
                <a:schemeClr val="bg2">
                  <a:lumMod val="75000"/>
                </a:schemeClr>
              </a:solidFill>
            </a:endParaRPr>
          </a:p>
          <a:p>
            <a:pPr algn="r"/>
            <a:r>
              <a:rPr lang="en-US" b="1" dirty="0">
                <a:solidFill>
                  <a:schemeClr val="bg2">
                    <a:lumMod val="75000"/>
                  </a:schemeClr>
                </a:solidFill>
              </a:rPr>
              <a:t>E) Learning About and With Digital Technologies</a:t>
            </a:r>
            <a:r>
              <a:rPr lang="en-US" dirty="0">
                <a:solidFill>
                  <a:schemeClr val="bg2">
                    <a:lumMod val="75000"/>
                  </a:schemeClr>
                </a:solidFill>
              </a:rPr>
              <a:t> - A digitally literate person actively and constantly explores emerging technologies, integrates them in his/her environment and uses them for lifelong learning. </a:t>
            </a:r>
          </a:p>
        </p:txBody>
      </p:sp>
    </p:spTree>
    <p:extLst>
      <p:ext uri="{BB962C8B-B14F-4D97-AF65-F5344CB8AC3E}">
        <p14:creationId xmlns:p14="http://schemas.microsoft.com/office/powerpoint/2010/main" val="1771878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2556163"/>
            <a:ext cx="8825659" cy="1981200"/>
          </a:xfrm>
        </p:spPr>
        <p:txBody>
          <a:bodyPr/>
          <a:lstStyle/>
          <a:p>
            <a:r>
              <a:rPr lang="en-US" dirty="0" smtClean="0"/>
              <a:t>Website ePortfolios</a:t>
            </a:r>
            <a:endParaRPr lang="en-US" dirty="0"/>
          </a:p>
        </p:txBody>
      </p:sp>
      <p:sp>
        <p:nvSpPr>
          <p:cNvPr id="3" name="Text Placeholder 2"/>
          <p:cNvSpPr>
            <a:spLocks noGrp="1"/>
          </p:cNvSpPr>
          <p:nvPr>
            <p:ph type="body" sz="half" idx="2"/>
          </p:nvPr>
        </p:nvSpPr>
        <p:spPr>
          <a:xfrm>
            <a:off x="1154954" y="3657600"/>
            <a:ext cx="10199983" cy="2362200"/>
          </a:xfrm>
        </p:spPr>
        <p:txBody>
          <a:bodyPr>
            <a:normAutofit/>
          </a:bodyPr>
          <a:lstStyle/>
          <a:p>
            <a:r>
              <a:rPr lang="en-US" dirty="0"/>
              <a:t>TB3 </a:t>
            </a:r>
            <a:r>
              <a:rPr lang="en-US" dirty="0" smtClean="0"/>
              <a:t>– The student searches</a:t>
            </a:r>
            <a:r>
              <a:rPr lang="en-US" dirty="0"/>
              <a:t>, collects, </a:t>
            </a:r>
            <a:r>
              <a:rPr lang="en-US" dirty="0" smtClean="0"/>
              <a:t>process, </a:t>
            </a:r>
            <a:r>
              <a:rPr lang="en-US" dirty="0"/>
              <a:t>evaluates, shares, and stores data and information using various devices, applications, or cloud services. (6-9</a:t>
            </a:r>
            <a:r>
              <a:rPr lang="en-US" dirty="0" smtClean="0"/>
              <a:t>)</a:t>
            </a:r>
          </a:p>
          <a:p>
            <a:endParaRPr lang="en-US" dirty="0"/>
          </a:p>
          <a:p>
            <a:r>
              <a:rPr lang="en-US" dirty="0" smtClean="0">
                <a:hlinkClick r:id="rId2"/>
              </a:rPr>
              <a:t>www.education.weebly.com</a:t>
            </a:r>
            <a:r>
              <a:rPr lang="en-US" dirty="0" smtClean="0"/>
              <a:t> </a:t>
            </a:r>
          </a:p>
          <a:p>
            <a:r>
              <a:rPr lang="en-US" dirty="0">
                <a:hlinkClick r:id="rId3"/>
              </a:rPr>
              <a:t>http://clesmrssward.weebly.com</a:t>
            </a:r>
            <a:r>
              <a:rPr lang="en-US" dirty="0" smtClean="0">
                <a:hlinkClick r:id="rId3"/>
              </a:rPr>
              <a:t>/</a:t>
            </a:r>
            <a:r>
              <a:rPr lang="en-US" dirty="0" smtClean="0"/>
              <a:t> 		</a:t>
            </a:r>
            <a:r>
              <a:rPr lang="en-US" dirty="0"/>
              <a:t>	</a:t>
            </a:r>
            <a:r>
              <a:rPr lang="en-US" dirty="0" smtClean="0"/>
              <a:t>Students can create their own </a:t>
            </a:r>
            <a:r>
              <a:rPr lang="en-US" dirty="0" err="1" smtClean="0"/>
              <a:t>ePortfolios</a:t>
            </a:r>
            <a:r>
              <a:rPr lang="en-US" dirty="0" smtClean="0"/>
              <a:t> 											using education.wee</a:t>
            </a:r>
            <a:r>
              <a:rPr lang="en-US" dirty="0" smtClean="0"/>
              <a:t>bly.com</a:t>
            </a:r>
            <a:endParaRPr lang="en-US" dirty="0"/>
          </a:p>
        </p:txBody>
      </p:sp>
    </p:spTree>
    <p:extLst>
      <p:ext uri="{BB962C8B-B14F-4D97-AF65-F5344CB8AC3E}">
        <p14:creationId xmlns:p14="http://schemas.microsoft.com/office/powerpoint/2010/main" val="2733547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44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1026" name="Picture 2" descr="https://litreactor.com/sites/default/files/imagecache/header/images/column/headers/ready-set-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48" y="1181685"/>
            <a:ext cx="7910797" cy="4201802"/>
          </a:xfrm>
          <a:prstGeom prst="rect">
            <a:avLst/>
          </a:prstGeom>
          <a:gradFill>
            <a:gsLst>
              <a:gs pos="0">
                <a:schemeClr val="accent5">
                  <a:lumMod val="0"/>
                  <a:lumOff val="100000"/>
                </a:schemeClr>
              </a:gs>
              <a:gs pos="35000">
                <a:schemeClr val="accent5">
                  <a:lumMod val="0"/>
                  <a:lumOff val="100000"/>
                </a:schemeClr>
              </a:gs>
              <a:gs pos="44000">
                <a:schemeClr val="accent5">
                  <a:lumMod val="100000"/>
                </a:schemeClr>
              </a:gs>
            </a:gsLst>
            <a:path path="circle">
              <a:fillToRect l="50000" t="-80000" r="50000" b="180000"/>
            </a:path>
          </a:gradFill>
          <a:extLst/>
        </p:spPr>
      </p:pic>
      <p:sp>
        <p:nvSpPr>
          <p:cNvPr id="2" name="Title 1"/>
          <p:cNvSpPr>
            <a:spLocks noGrp="1"/>
          </p:cNvSpPr>
          <p:nvPr>
            <p:ph type="title"/>
          </p:nvPr>
        </p:nvSpPr>
        <p:spPr>
          <a:xfrm>
            <a:off x="304948" y="262944"/>
            <a:ext cx="8825659" cy="1981200"/>
          </a:xfrm>
        </p:spPr>
        <p:txBody>
          <a:bodyPr/>
          <a:lstStyle/>
          <a:p>
            <a:r>
              <a:rPr lang="en-US" dirty="0" smtClean="0">
                <a:solidFill>
                  <a:srgbClr val="0070C0"/>
                </a:solidFill>
              </a:rPr>
              <a:t>This is just a starting point….	</a:t>
            </a:r>
            <a:endParaRPr lang="en-US" dirty="0">
              <a:solidFill>
                <a:srgbClr val="0070C0"/>
              </a:solidFill>
            </a:endParaRPr>
          </a:p>
        </p:txBody>
      </p:sp>
      <p:sp>
        <p:nvSpPr>
          <p:cNvPr id="3" name="Text Placeholder 2"/>
          <p:cNvSpPr>
            <a:spLocks noGrp="1"/>
          </p:cNvSpPr>
          <p:nvPr>
            <p:ph type="body" sz="half" idx="2"/>
          </p:nvPr>
        </p:nvSpPr>
        <p:spPr>
          <a:xfrm>
            <a:off x="4687910" y="4964804"/>
            <a:ext cx="7336665" cy="2362200"/>
          </a:xfrm>
        </p:spPr>
        <p:txBody>
          <a:bodyPr/>
          <a:lstStyle/>
          <a:p>
            <a:pPr algn="r"/>
            <a:r>
              <a:rPr lang="en-US" dirty="0" smtClean="0">
                <a:solidFill>
                  <a:schemeClr val="bg2">
                    <a:lumMod val="75000"/>
                  </a:schemeClr>
                </a:solidFill>
              </a:rPr>
              <a:t>Where do you want to go from here?</a:t>
            </a:r>
          </a:p>
          <a:p>
            <a:pPr algn="r"/>
            <a:r>
              <a:rPr lang="en-US" dirty="0" smtClean="0">
                <a:solidFill>
                  <a:schemeClr val="bg2">
                    <a:lumMod val="75000"/>
                  </a:schemeClr>
                </a:solidFill>
              </a:rPr>
              <a:t>How can you change this material to suit your needs?</a:t>
            </a:r>
          </a:p>
          <a:p>
            <a:pPr algn="r"/>
            <a:r>
              <a:rPr lang="en-US" dirty="0" smtClean="0">
                <a:solidFill>
                  <a:schemeClr val="bg2">
                    <a:lumMod val="75000"/>
                  </a:schemeClr>
                </a:solidFill>
              </a:rPr>
              <a:t>What can you implement tomorrow?</a:t>
            </a:r>
            <a:endParaRPr lang="en-US" dirty="0">
              <a:solidFill>
                <a:schemeClr val="bg2">
                  <a:lumMod val="75000"/>
                </a:schemeClr>
              </a:solidFill>
            </a:endParaRPr>
          </a:p>
        </p:txBody>
      </p:sp>
    </p:spTree>
    <p:extLst>
      <p:ext uri="{BB962C8B-B14F-4D97-AF65-F5344CB8AC3E}">
        <p14:creationId xmlns:p14="http://schemas.microsoft.com/office/powerpoint/2010/main" val="1045205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3" name="Picture 2" descr="SMART Ink Document Viewer - sward_kris_oltd506_responsetoincidentflowchartfinal2013.pdf"/>
          <p:cNvPicPr>
            <a:picLocks noChangeAspect="1"/>
          </p:cNvPicPr>
          <p:nvPr/>
        </p:nvPicPr>
        <p:blipFill rotWithShape="1">
          <a:blip r:embed="rId3">
            <a:extLst>
              <a:ext uri="{28A0092B-C50C-407E-A947-70E740481C1C}">
                <a14:useLocalDpi xmlns:a14="http://schemas.microsoft.com/office/drawing/2010/main" val="0"/>
              </a:ext>
            </a:extLst>
          </a:blip>
          <a:srcRect l="18864" t="5567" r="15114" b="1978"/>
          <a:stretch/>
        </p:blipFill>
        <p:spPr>
          <a:xfrm>
            <a:off x="3782290" y="401781"/>
            <a:ext cx="8049491" cy="6068292"/>
          </a:xfrm>
          <a:prstGeom prst="rect">
            <a:avLst/>
          </a:prstGeom>
        </p:spPr>
      </p:pic>
      <p:sp>
        <p:nvSpPr>
          <p:cNvPr id="4" name="TextBox 3"/>
          <p:cNvSpPr txBox="1"/>
          <p:nvPr/>
        </p:nvSpPr>
        <p:spPr>
          <a:xfrm>
            <a:off x="138545" y="1543101"/>
            <a:ext cx="3532909" cy="3785652"/>
          </a:xfrm>
          <a:prstGeom prst="rect">
            <a:avLst/>
          </a:prstGeom>
          <a:noFill/>
        </p:spPr>
        <p:txBody>
          <a:bodyPr wrap="square" rtlCol="0">
            <a:spAutoFit/>
          </a:bodyPr>
          <a:lstStyle/>
          <a:p>
            <a:pPr algn="ctr"/>
            <a:r>
              <a:rPr lang="en-US" sz="4000" dirty="0" smtClean="0">
                <a:solidFill>
                  <a:schemeClr val="bg2">
                    <a:lumMod val="75000"/>
                  </a:schemeClr>
                </a:solidFill>
              </a:rPr>
              <a:t>Response to e-incident</a:t>
            </a:r>
          </a:p>
          <a:p>
            <a:pPr algn="ctr"/>
            <a:r>
              <a:rPr lang="en-US" sz="4000" dirty="0" smtClean="0">
                <a:solidFill>
                  <a:schemeClr val="bg2">
                    <a:lumMod val="75000"/>
                  </a:schemeClr>
                </a:solidFill>
              </a:rPr>
              <a:t>Flowchart</a:t>
            </a:r>
          </a:p>
          <a:p>
            <a:pPr algn="ctr"/>
            <a:endParaRPr lang="en-US" sz="4000" dirty="0">
              <a:solidFill>
                <a:schemeClr val="bg2">
                  <a:lumMod val="75000"/>
                </a:schemeClr>
              </a:solidFill>
            </a:endParaRPr>
          </a:p>
          <a:p>
            <a:pPr algn="ctr"/>
            <a:r>
              <a:rPr lang="en-US" sz="4000" dirty="0" smtClean="0">
                <a:solidFill>
                  <a:schemeClr val="bg2">
                    <a:lumMod val="75000"/>
                  </a:schemeClr>
                </a:solidFill>
              </a:rPr>
              <a:t>Developed for OLTD506</a:t>
            </a:r>
            <a:endParaRPr lang="en-US" sz="4000" dirty="0">
              <a:solidFill>
                <a:schemeClr val="bg2">
                  <a:lumMod val="75000"/>
                </a:schemeClr>
              </a:solidFill>
            </a:endParaRPr>
          </a:p>
        </p:txBody>
      </p:sp>
    </p:spTree>
    <p:extLst>
      <p:ext uri="{BB962C8B-B14F-4D97-AF65-F5344CB8AC3E}">
        <p14:creationId xmlns:p14="http://schemas.microsoft.com/office/powerpoint/2010/main" val="694352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Picture 2" descr="krisslearnsonline.weebly.com/uploads/1/3/9/6/13965264/sward_kris_oltd506_esafety_incident_report_log.pdf - Google Chrome"/>
          <p:cNvPicPr>
            <a:picLocks noChangeAspect="1"/>
          </p:cNvPicPr>
          <p:nvPr/>
        </p:nvPicPr>
        <p:blipFill rotWithShape="1">
          <a:blip r:embed="rId3">
            <a:extLst>
              <a:ext uri="{28A0092B-C50C-407E-A947-70E740481C1C}">
                <a14:useLocalDpi xmlns:a14="http://schemas.microsoft.com/office/drawing/2010/main" val="0"/>
              </a:ext>
            </a:extLst>
          </a:blip>
          <a:srcRect l="5909" t="21398" r="6932" b="5567"/>
          <a:stretch/>
        </p:blipFill>
        <p:spPr>
          <a:xfrm>
            <a:off x="831273" y="969817"/>
            <a:ext cx="10626437" cy="4793673"/>
          </a:xfrm>
          <a:prstGeom prst="rect">
            <a:avLst/>
          </a:prstGeom>
        </p:spPr>
      </p:pic>
    </p:spTree>
    <p:extLst>
      <p:ext uri="{BB962C8B-B14F-4D97-AF65-F5344CB8AC3E}">
        <p14:creationId xmlns:p14="http://schemas.microsoft.com/office/powerpoint/2010/main" val="833228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extBox 1"/>
          <p:cNvSpPr txBox="1"/>
          <p:nvPr/>
        </p:nvSpPr>
        <p:spPr>
          <a:xfrm>
            <a:off x="717452" y="1181686"/>
            <a:ext cx="11577711" cy="707886"/>
          </a:xfrm>
          <a:prstGeom prst="rect">
            <a:avLst/>
          </a:prstGeom>
          <a:noFill/>
        </p:spPr>
        <p:txBody>
          <a:bodyPr wrap="square" rtlCol="0">
            <a:spAutoFit/>
          </a:bodyPr>
          <a:lstStyle/>
          <a:p>
            <a:r>
              <a:rPr lang="en-US" sz="4000" dirty="0" smtClean="0">
                <a:solidFill>
                  <a:schemeClr val="bg2">
                    <a:lumMod val="75000"/>
                  </a:schemeClr>
                </a:solidFill>
              </a:rPr>
              <a:t>So why am I here and why is there a need?</a:t>
            </a:r>
            <a:endParaRPr lang="en-US" sz="4000" dirty="0">
              <a:solidFill>
                <a:schemeClr val="bg2">
                  <a:lumMod val="75000"/>
                </a:schemeClr>
              </a:solidFill>
            </a:endParaRPr>
          </a:p>
        </p:txBody>
      </p:sp>
      <p:sp>
        <p:nvSpPr>
          <p:cNvPr id="3" name="Rectangle 2"/>
          <p:cNvSpPr/>
          <p:nvPr/>
        </p:nvSpPr>
        <p:spPr>
          <a:xfrm rot="1479809">
            <a:off x="9031458" y="3038622"/>
            <a:ext cx="2166425" cy="26728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1497918">
            <a:off x="9129933" y="3156938"/>
            <a:ext cx="2067950" cy="2554545"/>
          </a:xfrm>
          <a:prstGeom prst="rect">
            <a:avLst/>
          </a:prstGeom>
          <a:noFill/>
        </p:spPr>
        <p:txBody>
          <a:bodyPr wrap="square" rtlCol="0">
            <a:spAutoFit/>
          </a:bodyPr>
          <a:lstStyle/>
          <a:p>
            <a:r>
              <a:rPr lang="en-US" sz="1000" b="1" dirty="0">
                <a:solidFill>
                  <a:schemeClr val="bg2">
                    <a:lumMod val="75000"/>
                  </a:schemeClr>
                </a:solidFill>
              </a:rPr>
              <a:t>Welcome to Shaw Webmail</a:t>
            </a:r>
            <a:r>
              <a:rPr lang="en-US" sz="1000" dirty="0">
                <a:solidFill>
                  <a:schemeClr val="bg2">
                    <a:lumMod val="75000"/>
                  </a:schemeClr>
                </a:solidFill>
              </a:rPr>
              <a:t/>
            </a:r>
            <a:br>
              <a:rPr lang="en-US" sz="1000" dirty="0">
                <a:solidFill>
                  <a:schemeClr val="bg2">
                    <a:lumMod val="75000"/>
                  </a:schemeClr>
                </a:solidFill>
              </a:rPr>
            </a:br>
            <a:endParaRPr lang="en-US" sz="1000" dirty="0">
              <a:solidFill>
                <a:schemeClr val="bg2">
                  <a:lumMod val="75000"/>
                </a:schemeClr>
              </a:solidFill>
            </a:endParaRPr>
          </a:p>
          <a:p>
            <a:r>
              <a:rPr lang="en-US" sz="1000" dirty="0">
                <a:solidFill>
                  <a:schemeClr val="bg2">
                    <a:lumMod val="75000"/>
                  </a:schemeClr>
                </a:solidFill>
              </a:rPr>
              <a:t>We have detected some unusual activities Due to security protocols.</a:t>
            </a:r>
          </a:p>
          <a:p>
            <a:r>
              <a:rPr lang="en-US" sz="1000" dirty="0">
                <a:solidFill>
                  <a:schemeClr val="bg2">
                    <a:lumMod val="75000"/>
                  </a:schemeClr>
                </a:solidFill>
              </a:rPr>
              <a:t>You can not receive new messages until you update your mailbox.</a:t>
            </a:r>
          </a:p>
          <a:p>
            <a:r>
              <a:rPr lang="en-US" sz="1000" dirty="0">
                <a:solidFill>
                  <a:schemeClr val="bg2">
                    <a:lumMod val="75000"/>
                  </a:schemeClr>
                </a:solidFill>
              </a:rPr>
              <a:t>Your accounts has now been upgraded and needs to be updated.</a:t>
            </a:r>
          </a:p>
          <a:p>
            <a:r>
              <a:rPr lang="en-US" sz="1000" dirty="0">
                <a:solidFill>
                  <a:schemeClr val="bg2">
                    <a:lumMod val="75000"/>
                  </a:schemeClr>
                </a:solidFill>
              </a:rPr>
              <a:t>It's a few step </a:t>
            </a:r>
            <a:r>
              <a:rPr lang="en-US" sz="1000" dirty="0">
                <a:solidFill>
                  <a:schemeClr val="bg2">
                    <a:lumMod val="75000"/>
                  </a:schemeClr>
                </a:solidFill>
                <a:hlinkClick r:id="rId2"/>
              </a:rPr>
              <a:t>CLICK HERE</a:t>
            </a:r>
            <a:r>
              <a:rPr lang="en-US" sz="1000" dirty="0">
                <a:solidFill>
                  <a:schemeClr val="bg2">
                    <a:lumMod val="75000"/>
                  </a:schemeClr>
                </a:solidFill>
              </a:rPr>
              <a:t> to update now.</a:t>
            </a:r>
          </a:p>
          <a:p>
            <a:r>
              <a:rPr lang="en-US" sz="1000" dirty="0">
                <a:solidFill>
                  <a:schemeClr val="bg2">
                    <a:lumMod val="75000"/>
                  </a:schemeClr>
                </a:solidFill>
              </a:rPr>
              <a:t>© 2015 All Rights </a:t>
            </a:r>
          </a:p>
          <a:p>
            <a:r>
              <a:rPr lang="en-US" sz="1000" dirty="0">
                <a:solidFill>
                  <a:schemeClr val="bg2">
                    <a:lumMod val="75000"/>
                  </a:schemeClr>
                </a:solidFill>
              </a:rPr>
              <a:t>Reserved.</a:t>
            </a:r>
          </a:p>
          <a:p>
            <a:endParaRPr lang="en-US" sz="1000" dirty="0">
              <a:solidFill>
                <a:schemeClr val="bg2">
                  <a:lumMod val="75000"/>
                </a:schemeClr>
              </a:solidFill>
            </a:endParaRPr>
          </a:p>
        </p:txBody>
      </p:sp>
      <p:sp>
        <p:nvSpPr>
          <p:cNvPr id="5" name="Rectangle 4"/>
          <p:cNvSpPr/>
          <p:nvPr/>
        </p:nvSpPr>
        <p:spPr>
          <a:xfrm>
            <a:off x="717452" y="2343690"/>
            <a:ext cx="6096000" cy="646331"/>
          </a:xfrm>
          <a:prstGeom prst="rect">
            <a:avLst/>
          </a:prstGeom>
        </p:spPr>
        <p:txBody>
          <a:bodyPr>
            <a:spAutoFit/>
          </a:bodyPr>
          <a:lstStyle/>
          <a:p>
            <a:r>
              <a:rPr lang="en-US" dirty="0">
                <a:solidFill>
                  <a:srgbClr val="000000"/>
                </a:solidFill>
                <a:latin typeface="georgia" panose="02040502050405020303" pitchFamily="18" charset="0"/>
              </a:rPr>
              <a:t>Twelve Surrey teens disciplined for sharing explicit photos of fellow </a:t>
            </a:r>
            <a:r>
              <a:rPr lang="en-US" dirty="0" smtClean="0">
                <a:solidFill>
                  <a:srgbClr val="000000"/>
                </a:solidFill>
                <a:latin typeface="georgia" panose="02040502050405020303" pitchFamily="18" charset="0"/>
              </a:rPr>
              <a:t>students                   ~ The Province, April 17, 2015</a:t>
            </a:r>
            <a:endParaRPr lang="en-US" b="0" i="0" dirty="0">
              <a:solidFill>
                <a:srgbClr val="000000"/>
              </a:solidFill>
              <a:effectLst/>
              <a:latin typeface="georgia" panose="02040502050405020303" pitchFamily="18" charset="0"/>
            </a:endParaRPr>
          </a:p>
        </p:txBody>
      </p:sp>
      <p:pic>
        <p:nvPicPr>
          <p:cNvPr id="1026" name="Picture 2" descr="https://pbs.twimg.com/profile_images/487613331360858115/XP1PspM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41933">
            <a:off x="1821896" y="3135892"/>
            <a:ext cx="1833358" cy="18333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60225" y="5438286"/>
            <a:ext cx="6096000" cy="646331"/>
          </a:xfrm>
          <a:prstGeom prst="rect">
            <a:avLst/>
          </a:prstGeom>
        </p:spPr>
        <p:txBody>
          <a:bodyPr>
            <a:spAutoFit/>
          </a:bodyPr>
          <a:lstStyle/>
          <a:p>
            <a:r>
              <a:rPr lang="en-US" dirty="0">
                <a:solidFill>
                  <a:srgbClr val="1A1A1A"/>
                </a:solidFill>
                <a:latin typeface="MetaSerifWeb-Book"/>
              </a:rPr>
              <a:t>SeaWorld Responds To California Drought By Draining Animal Tanks </a:t>
            </a:r>
            <a:r>
              <a:rPr lang="en-US" dirty="0" smtClean="0">
                <a:solidFill>
                  <a:srgbClr val="1A1A1A"/>
                </a:solidFill>
                <a:latin typeface="MetaSerifWeb-Book"/>
              </a:rPr>
              <a:t>Halfway         ~ The Onion, April 18, 2015</a:t>
            </a:r>
            <a:endParaRPr lang="en-US" b="0" i="0" dirty="0">
              <a:solidFill>
                <a:srgbClr val="1A1A1A"/>
              </a:solidFill>
              <a:effectLst/>
              <a:latin typeface="MetaSerifWeb-Book"/>
            </a:endParaRPr>
          </a:p>
        </p:txBody>
      </p:sp>
      <p:pic>
        <p:nvPicPr>
          <p:cNvPr id="1028" name="Picture 4" descr="http://jcsocialmarketing.com/wp-content/uploads/2014/08/facebook_like_logo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5721" y="3392612"/>
            <a:ext cx="2052431" cy="1550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92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wipe(down)">
                                      <p:cBhvr>
                                        <p:cTn id="36" dur="500"/>
                                        <p:tgtEl>
                                          <p:spTgt spid="1026"/>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style.rotation</p:attrName>
                                        </p:attrNameLst>
                                      </p:cBhvr>
                                      <p:tavLst>
                                        <p:tav tm="0">
                                          <p:val>
                                            <p:fltVal val="90"/>
                                          </p:val>
                                        </p:tav>
                                        <p:tav tm="100000">
                                          <p:val>
                                            <p:fltVal val="0"/>
                                          </p:val>
                                        </p:tav>
                                      </p:tavLst>
                                    </p:anim>
                                    <p:animEffect transition="in" filter="fade">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682" y="1227347"/>
            <a:ext cx="8825658" cy="3329581"/>
          </a:xfrm>
        </p:spPr>
        <p:txBody>
          <a:bodyPr/>
          <a:lstStyle/>
          <a:p>
            <a:pPr algn="ctr"/>
            <a:r>
              <a:rPr lang="en-US" dirty="0" smtClean="0">
                <a:solidFill>
                  <a:schemeClr val="bg2">
                    <a:lumMod val="75000"/>
                  </a:schemeClr>
                </a:solidFill>
              </a:rPr>
              <a:t>Questions?</a:t>
            </a:r>
            <a:endParaRPr lang="en-US" dirty="0">
              <a:solidFill>
                <a:schemeClr val="bg2">
                  <a:lumMod val="75000"/>
                </a:schemeClr>
              </a:solidFill>
            </a:endParaRPr>
          </a:p>
        </p:txBody>
      </p:sp>
      <p:sp>
        <p:nvSpPr>
          <p:cNvPr id="3" name="Subtitle 2"/>
          <p:cNvSpPr>
            <a:spLocks noGrp="1"/>
          </p:cNvSpPr>
          <p:nvPr>
            <p:ph type="subTitle" idx="1"/>
          </p:nvPr>
        </p:nvSpPr>
        <p:spPr>
          <a:xfrm>
            <a:off x="1847682" y="365927"/>
            <a:ext cx="8825658" cy="861420"/>
          </a:xfrm>
        </p:spPr>
        <p:txBody>
          <a:bodyPr/>
          <a:lstStyle/>
          <a:p>
            <a:pPr algn="ctr"/>
            <a:r>
              <a:rPr lang="en-US" dirty="0" smtClean="0">
                <a:solidFill>
                  <a:schemeClr val="bg2">
                    <a:lumMod val="75000"/>
                  </a:schemeClr>
                </a:solidFill>
              </a:rPr>
              <a:t>Many thanks for taking the time to check out my work !</a:t>
            </a:r>
            <a:endParaRPr lang="en-US" dirty="0">
              <a:solidFill>
                <a:schemeClr val="bg2">
                  <a:lumMod val="75000"/>
                </a:schemeClr>
              </a:solidFill>
            </a:endParaRPr>
          </a:p>
        </p:txBody>
      </p:sp>
    </p:spTree>
    <p:extLst>
      <p:ext uri="{BB962C8B-B14F-4D97-AF65-F5344CB8AC3E}">
        <p14:creationId xmlns:p14="http://schemas.microsoft.com/office/powerpoint/2010/main" val="26705437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68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279644" y="519545"/>
            <a:ext cx="9985271" cy="1981200"/>
          </a:xfrm>
        </p:spPr>
        <p:txBody>
          <a:bodyPr/>
          <a:lstStyle/>
          <a:p>
            <a:pPr algn="ctr"/>
            <a:r>
              <a:rPr lang="en-US" dirty="0" smtClean="0">
                <a:solidFill>
                  <a:schemeClr val="bg2">
                    <a:lumMod val="75000"/>
                  </a:schemeClr>
                </a:solidFill>
              </a:rPr>
              <a:t>Need more info?</a:t>
            </a:r>
            <a:br>
              <a:rPr lang="en-US" dirty="0" smtClean="0">
                <a:solidFill>
                  <a:schemeClr val="bg2">
                    <a:lumMod val="75000"/>
                  </a:schemeClr>
                </a:solidFill>
              </a:rPr>
            </a:br>
            <a:r>
              <a:rPr lang="en-US" dirty="0">
                <a:solidFill>
                  <a:schemeClr val="bg2">
                    <a:lumMod val="75000"/>
                  </a:schemeClr>
                </a:solidFill>
              </a:rPr>
              <a:t/>
            </a:r>
            <a:br>
              <a:rPr lang="en-US" dirty="0">
                <a:solidFill>
                  <a:schemeClr val="bg2">
                    <a:lumMod val="75000"/>
                  </a:schemeClr>
                </a:solidFill>
              </a:rPr>
            </a:br>
            <a:r>
              <a:rPr lang="en-US" dirty="0" smtClean="0">
                <a:solidFill>
                  <a:schemeClr val="bg2">
                    <a:lumMod val="75000"/>
                  </a:schemeClr>
                </a:solidFill>
              </a:rPr>
              <a:t>Email: kristin_sward@sd33.bc.ca</a:t>
            </a:r>
            <a:br>
              <a:rPr lang="en-US" dirty="0" smtClean="0">
                <a:solidFill>
                  <a:schemeClr val="bg2">
                    <a:lumMod val="75000"/>
                  </a:schemeClr>
                </a:solidFill>
              </a:rPr>
            </a:br>
            <a:endParaRPr lang="en-US" dirty="0">
              <a:solidFill>
                <a:schemeClr val="bg2">
                  <a:lumMod val="75000"/>
                </a:schemeClr>
              </a:solidFill>
            </a:endParaRPr>
          </a:p>
        </p:txBody>
      </p:sp>
      <p:sp>
        <p:nvSpPr>
          <p:cNvPr id="2" name="TextBox 1"/>
          <p:cNvSpPr txBox="1"/>
          <p:nvPr/>
        </p:nvSpPr>
        <p:spPr>
          <a:xfrm>
            <a:off x="-41563" y="3692769"/>
            <a:ext cx="12233563" cy="1938992"/>
          </a:xfrm>
          <a:prstGeom prst="rect">
            <a:avLst/>
          </a:prstGeom>
          <a:noFill/>
        </p:spPr>
        <p:txBody>
          <a:bodyPr wrap="square" rtlCol="0">
            <a:spAutoFit/>
          </a:bodyPr>
          <a:lstStyle/>
          <a:p>
            <a:pPr algn="ctr"/>
            <a:r>
              <a:rPr lang="en-US" sz="4000" dirty="0" smtClean="0">
                <a:solidFill>
                  <a:schemeClr val="bg2">
                    <a:lumMod val="75000"/>
                  </a:schemeClr>
                </a:solidFill>
              </a:rPr>
              <a:t>Digital Citizenship in the Intermediate Classroom:</a:t>
            </a:r>
          </a:p>
          <a:p>
            <a:pPr algn="ctr"/>
            <a:endParaRPr lang="en-US" sz="4000" dirty="0">
              <a:solidFill>
                <a:schemeClr val="bg2">
                  <a:lumMod val="75000"/>
                </a:schemeClr>
              </a:solidFill>
            </a:endParaRPr>
          </a:p>
          <a:p>
            <a:pPr algn="ctr"/>
            <a:r>
              <a:rPr lang="en-US" sz="4000" dirty="0">
                <a:solidFill>
                  <a:schemeClr val="bg2">
                    <a:lumMod val="75000"/>
                  </a:schemeClr>
                </a:solidFill>
              </a:rPr>
              <a:t>http://ksviudigitalcitizenshipdlf.weebly.com/</a:t>
            </a:r>
          </a:p>
        </p:txBody>
      </p:sp>
    </p:spTree>
    <p:extLst>
      <p:ext uri="{BB962C8B-B14F-4D97-AF65-F5344CB8AC3E}">
        <p14:creationId xmlns:p14="http://schemas.microsoft.com/office/powerpoint/2010/main" val="3897292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extBox 1"/>
          <p:cNvSpPr txBox="1"/>
          <p:nvPr/>
        </p:nvSpPr>
        <p:spPr>
          <a:xfrm>
            <a:off x="717238" y="751130"/>
            <a:ext cx="10874326" cy="5509200"/>
          </a:xfrm>
          <a:prstGeom prst="rect">
            <a:avLst/>
          </a:prstGeom>
          <a:noFill/>
        </p:spPr>
        <p:txBody>
          <a:bodyPr wrap="square" rtlCol="0">
            <a:spAutoFit/>
          </a:bodyPr>
          <a:lstStyle/>
          <a:p>
            <a:r>
              <a:rPr lang="en-US" sz="4400" dirty="0" smtClean="0">
                <a:solidFill>
                  <a:schemeClr val="bg2">
                    <a:lumMod val="75000"/>
                  </a:schemeClr>
                </a:solidFill>
              </a:rPr>
              <a:t>Digital Citizenship must be:</a:t>
            </a:r>
          </a:p>
          <a:p>
            <a:endParaRPr lang="en-US" sz="4400" dirty="0">
              <a:solidFill>
                <a:schemeClr val="bg2">
                  <a:lumMod val="75000"/>
                </a:schemeClr>
              </a:solidFill>
            </a:endParaRPr>
          </a:p>
          <a:p>
            <a:pPr marL="571500" indent="-571500">
              <a:buFont typeface="Arial" panose="020B0604020202020204" pitchFamily="34" charset="0"/>
              <a:buChar char="•"/>
            </a:pPr>
            <a:r>
              <a:rPr lang="en-US" sz="4400" dirty="0" smtClean="0">
                <a:solidFill>
                  <a:schemeClr val="bg2">
                    <a:lumMod val="75000"/>
                  </a:schemeClr>
                </a:solidFill>
              </a:rPr>
              <a:t>Taught from an early age</a:t>
            </a:r>
          </a:p>
          <a:p>
            <a:pPr marL="571500" indent="-571500">
              <a:buFont typeface="Arial" panose="020B0604020202020204" pitchFamily="34" charset="0"/>
              <a:buChar char="•"/>
            </a:pPr>
            <a:r>
              <a:rPr lang="en-US" sz="4400" dirty="0" smtClean="0">
                <a:solidFill>
                  <a:schemeClr val="bg2">
                    <a:lumMod val="75000"/>
                  </a:schemeClr>
                </a:solidFill>
              </a:rPr>
              <a:t>Proactive not reactive</a:t>
            </a:r>
          </a:p>
          <a:p>
            <a:pPr marL="571500" indent="-571500">
              <a:buFont typeface="Arial" panose="020B0604020202020204" pitchFamily="34" charset="0"/>
              <a:buChar char="•"/>
            </a:pPr>
            <a:r>
              <a:rPr lang="en-US" sz="4400" dirty="0" smtClean="0">
                <a:solidFill>
                  <a:schemeClr val="bg2">
                    <a:lumMod val="75000"/>
                  </a:schemeClr>
                </a:solidFill>
              </a:rPr>
              <a:t>On ongoing and evolving discussion</a:t>
            </a:r>
          </a:p>
          <a:p>
            <a:pPr marL="571500" indent="-571500">
              <a:buFont typeface="Arial" panose="020B0604020202020204" pitchFamily="34" charset="0"/>
              <a:buChar char="•"/>
            </a:pPr>
            <a:r>
              <a:rPr lang="en-US" sz="4400" dirty="0" smtClean="0">
                <a:solidFill>
                  <a:schemeClr val="bg2">
                    <a:lumMod val="75000"/>
                  </a:schemeClr>
                </a:solidFill>
              </a:rPr>
              <a:t>Involve many stakeholders</a:t>
            </a:r>
          </a:p>
          <a:p>
            <a:pPr marL="571500" indent="-571500">
              <a:buFont typeface="Arial" panose="020B0604020202020204" pitchFamily="34" charset="0"/>
              <a:buChar char="•"/>
            </a:pPr>
            <a:r>
              <a:rPr lang="en-US" sz="4400" dirty="0" smtClean="0">
                <a:solidFill>
                  <a:schemeClr val="bg2">
                    <a:lumMod val="75000"/>
                  </a:schemeClr>
                </a:solidFill>
              </a:rPr>
              <a:t>Taught….not assumed</a:t>
            </a:r>
          </a:p>
          <a:p>
            <a:pPr marL="571500" indent="-571500">
              <a:buFont typeface="Arial" panose="020B0604020202020204" pitchFamily="34" charset="0"/>
              <a:buChar char="•"/>
            </a:pPr>
            <a:r>
              <a:rPr lang="en-US" sz="4400" dirty="0" smtClean="0">
                <a:solidFill>
                  <a:schemeClr val="bg2">
                    <a:lumMod val="75000"/>
                  </a:schemeClr>
                </a:solidFill>
              </a:rPr>
              <a:t>A priority in our society</a:t>
            </a:r>
          </a:p>
        </p:txBody>
      </p:sp>
    </p:spTree>
    <p:extLst>
      <p:ext uri="{BB962C8B-B14F-4D97-AF65-F5344CB8AC3E}">
        <p14:creationId xmlns:p14="http://schemas.microsoft.com/office/powerpoint/2010/main" val="2550179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24624" y="1524778"/>
            <a:ext cx="10831132" cy="646331"/>
          </a:xfrm>
          <a:prstGeom prst="rect">
            <a:avLst/>
          </a:prstGeom>
          <a:noFill/>
        </p:spPr>
        <p:txBody>
          <a:bodyPr wrap="square" rtlCol="0">
            <a:spAutoFit/>
          </a:bodyPr>
          <a:lstStyle/>
          <a:p>
            <a:r>
              <a:rPr lang="en-US" sz="3600" dirty="0" smtClean="0">
                <a:solidFill>
                  <a:schemeClr val="bg2">
                    <a:lumMod val="75000"/>
                  </a:schemeClr>
                </a:solidFill>
              </a:rPr>
              <a:t>Major Change…..came through summer school</a:t>
            </a:r>
            <a:endParaRPr lang="en-US" sz="3600" dirty="0">
              <a:solidFill>
                <a:schemeClr val="bg2">
                  <a:lumMod val="75000"/>
                </a:schemeClr>
              </a:solidFill>
            </a:endParaRPr>
          </a:p>
        </p:txBody>
      </p:sp>
      <p:sp>
        <p:nvSpPr>
          <p:cNvPr id="4" name="TextBox 3"/>
          <p:cNvSpPr txBox="1"/>
          <p:nvPr/>
        </p:nvSpPr>
        <p:spPr>
          <a:xfrm>
            <a:off x="1161828" y="4433454"/>
            <a:ext cx="10293928" cy="369332"/>
          </a:xfrm>
          <a:prstGeom prst="rect">
            <a:avLst/>
          </a:prstGeom>
          <a:noFill/>
        </p:spPr>
        <p:txBody>
          <a:bodyPr wrap="square" rtlCol="0">
            <a:spAutoFit/>
          </a:bodyPr>
          <a:lstStyle/>
          <a:p>
            <a:r>
              <a:rPr lang="en-US" dirty="0">
                <a:solidFill>
                  <a:schemeClr val="bg2">
                    <a:lumMod val="75000"/>
                  </a:schemeClr>
                </a:solidFill>
                <a:hlinkClick r:id="rId2"/>
              </a:rPr>
              <a:t>https://www.bced.gov.bc.ca/dist_learning/docs/digital-literacy-framework-v3.pdf</a:t>
            </a:r>
            <a:endParaRPr lang="en-US" dirty="0">
              <a:solidFill>
                <a:schemeClr val="bg2">
                  <a:lumMod val="75000"/>
                </a:schemeClr>
              </a:solidFill>
            </a:endParaRPr>
          </a:p>
        </p:txBody>
      </p:sp>
      <p:sp>
        <p:nvSpPr>
          <p:cNvPr id="5" name="Rectangle 4"/>
          <p:cNvSpPr/>
          <p:nvPr/>
        </p:nvSpPr>
        <p:spPr>
          <a:xfrm>
            <a:off x="2992190" y="2496235"/>
            <a:ext cx="6096000" cy="1754326"/>
          </a:xfrm>
          <a:prstGeom prst="rect">
            <a:avLst/>
          </a:prstGeom>
        </p:spPr>
        <p:txBody>
          <a:bodyPr>
            <a:spAutoFit/>
          </a:bodyPr>
          <a:lstStyle/>
          <a:p>
            <a:pPr algn="ctr"/>
            <a:r>
              <a:rPr lang="en-US" dirty="0">
                <a:solidFill>
                  <a:srgbClr val="000000"/>
                </a:solidFill>
                <a:latin typeface="Verdana" panose="020B0604030504040204" pitchFamily="34" charset="0"/>
              </a:rPr>
              <a:t>Special Project Assignment - Summer School - Digital Literacy, Grades </a:t>
            </a:r>
            <a:r>
              <a:rPr lang="en-US" dirty="0" smtClean="0">
                <a:solidFill>
                  <a:srgbClr val="000000"/>
                </a:solidFill>
                <a:latin typeface="Verdana" panose="020B0604030504040204" pitchFamily="34" charset="0"/>
              </a:rPr>
              <a:t>4-6</a:t>
            </a:r>
          </a:p>
          <a:p>
            <a:pPr algn="ctr"/>
            <a:endParaRPr lang="en-US" dirty="0">
              <a:solidFill>
                <a:srgbClr val="000000"/>
              </a:solidFill>
              <a:latin typeface="Verdana" panose="020B0604030504040204" pitchFamily="34" charset="0"/>
            </a:endParaRPr>
          </a:p>
          <a:p>
            <a:pPr algn="ctr"/>
            <a:endParaRPr lang="en-US" dirty="0" smtClean="0">
              <a:solidFill>
                <a:srgbClr val="000000"/>
              </a:solidFill>
              <a:latin typeface="Verdana" panose="020B0604030504040204" pitchFamily="34" charset="0"/>
            </a:endParaRPr>
          </a:p>
          <a:p>
            <a:pPr algn="ctr"/>
            <a:r>
              <a:rPr lang="en-US" dirty="0" smtClean="0">
                <a:solidFill>
                  <a:srgbClr val="000000"/>
                </a:solidFill>
                <a:latin typeface="Verdana" panose="020B0604030504040204" pitchFamily="34" charset="0"/>
              </a:rPr>
              <a:t>Led me to find the Digital Literacy Framework put out in draft form by the Ministry of Education</a:t>
            </a:r>
            <a:endParaRPr lang="en-US" dirty="0"/>
          </a:p>
        </p:txBody>
      </p:sp>
    </p:spTree>
    <p:extLst>
      <p:ext uri="{BB962C8B-B14F-4D97-AF65-F5344CB8AC3E}">
        <p14:creationId xmlns:p14="http://schemas.microsoft.com/office/powerpoint/2010/main" val="1037717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214" t="10343" r="17566" b="5326"/>
          <a:stretch/>
        </p:blipFill>
        <p:spPr>
          <a:xfrm>
            <a:off x="244698" y="309093"/>
            <a:ext cx="11558096" cy="6168980"/>
          </a:xfrm>
          <a:prstGeom prst="rect">
            <a:avLst/>
          </a:prstGeom>
        </p:spPr>
      </p:pic>
      <p:sp>
        <p:nvSpPr>
          <p:cNvPr id="3" name="TextBox 2"/>
          <p:cNvSpPr txBox="1"/>
          <p:nvPr/>
        </p:nvSpPr>
        <p:spPr>
          <a:xfrm>
            <a:off x="7057622" y="6478073"/>
            <a:ext cx="5228822" cy="369332"/>
          </a:xfrm>
          <a:prstGeom prst="rect">
            <a:avLst/>
          </a:prstGeom>
          <a:noFill/>
        </p:spPr>
        <p:txBody>
          <a:bodyPr wrap="square" rtlCol="0">
            <a:spAutoFit/>
          </a:bodyPr>
          <a:lstStyle/>
          <a:p>
            <a:r>
              <a:rPr lang="en-US" dirty="0">
                <a:hlinkClick r:id="rId3"/>
              </a:rPr>
              <a:t>http://ksviudigitalcitizenshipdlf.weebly.com/</a:t>
            </a:r>
            <a:endParaRPr lang="en-US" dirty="0"/>
          </a:p>
        </p:txBody>
      </p:sp>
      <p:sp>
        <p:nvSpPr>
          <p:cNvPr id="5" name="Rectangle 4"/>
          <p:cNvSpPr/>
          <p:nvPr/>
        </p:nvSpPr>
        <p:spPr>
          <a:xfrm>
            <a:off x="244698" y="6488668"/>
            <a:ext cx="5104282" cy="369332"/>
          </a:xfrm>
          <a:prstGeom prst="rect">
            <a:avLst/>
          </a:prstGeom>
        </p:spPr>
        <p:txBody>
          <a:bodyPr wrap="none">
            <a:spAutoFit/>
          </a:bodyPr>
          <a:lstStyle/>
          <a:p>
            <a:r>
              <a:rPr lang="en-US" dirty="0">
                <a:solidFill>
                  <a:schemeClr val="bg2">
                    <a:lumMod val="75000"/>
                  </a:schemeClr>
                </a:solidFill>
              </a:rPr>
              <a:t>http://ksviudigitalcitizenshipdlf.weebly.com/</a:t>
            </a:r>
          </a:p>
        </p:txBody>
      </p:sp>
    </p:spTree>
    <p:extLst>
      <p:ext uri="{BB962C8B-B14F-4D97-AF65-F5344CB8AC3E}">
        <p14:creationId xmlns:p14="http://schemas.microsoft.com/office/powerpoint/2010/main" val="625319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68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7027" y="1862864"/>
            <a:ext cx="5092906" cy="1574808"/>
          </a:xfrm>
        </p:spPr>
        <p:txBody>
          <a:bodyPr/>
          <a:lstStyle/>
          <a:p>
            <a:r>
              <a:rPr lang="en-US" dirty="0" smtClean="0">
                <a:solidFill>
                  <a:schemeClr val="bg2">
                    <a:lumMod val="75000"/>
                  </a:schemeClr>
                </a:solidFill>
              </a:rPr>
              <a:t>Standard format</a:t>
            </a:r>
            <a:endParaRPr lang="en-US" dirty="0">
              <a:solidFill>
                <a:schemeClr val="bg2">
                  <a:lumMod val="75000"/>
                </a:schemeClr>
              </a:solidFill>
            </a:endParaRPr>
          </a:p>
        </p:txBody>
      </p:sp>
      <p:pic>
        <p:nvPicPr>
          <p:cNvPr id="5" name="Picture Placeholder 4"/>
          <p:cNvPicPr>
            <a:picLocks noGrp="1" noChangeAspect="1"/>
          </p:cNvPicPr>
          <p:nvPr>
            <p:ph type="pic" idx="1"/>
          </p:nvPr>
        </p:nvPicPr>
        <p:blipFill rotWithShape="1">
          <a:blip r:embed="rId2"/>
          <a:srcRect l="32064" t="13027" r="17828" b="6408"/>
          <a:stretch/>
        </p:blipFill>
        <p:spPr>
          <a:xfrm>
            <a:off x="6246813" y="263237"/>
            <a:ext cx="5816507" cy="5257791"/>
          </a:xfrm>
          <a:prstGeom prst="rect">
            <a:avLst/>
          </a:prstGeom>
        </p:spPr>
      </p:pic>
      <p:sp>
        <p:nvSpPr>
          <p:cNvPr id="4" name="Text Placeholder 3"/>
          <p:cNvSpPr>
            <a:spLocks noGrp="1"/>
          </p:cNvSpPr>
          <p:nvPr>
            <p:ph type="body" sz="half" idx="2"/>
          </p:nvPr>
        </p:nvSpPr>
        <p:spPr/>
        <p:txBody>
          <a:bodyPr/>
          <a:lstStyle/>
          <a:p>
            <a:r>
              <a:rPr lang="en-US" dirty="0" smtClean="0">
                <a:solidFill>
                  <a:schemeClr val="bg2">
                    <a:lumMod val="75000"/>
                  </a:schemeClr>
                </a:solidFill>
              </a:rPr>
              <a:t>Each section and subsection contains the topic, a brief description of the purpose of the topic, numerous outcomes, proposed lesson plans and additional resources</a:t>
            </a:r>
            <a:endParaRPr lang="en-US" dirty="0">
              <a:solidFill>
                <a:schemeClr val="bg2">
                  <a:lumMod val="75000"/>
                </a:schemeClr>
              </a:solidFill>
            </a:endParaRPr>
          </a:p>
        </p:txBody>
      </p:sp>
      <p:sp>
        <p:nvSpPr>
          <p:cNvPr id="3" name="TextBox 2"/>
          <p:cNvSpPr txBox="1"/>
          <p:nvPr/>
        </p:nvSpPr>
        <p:spPr>
          <a:xfrm>
            <a:off x="2715491" y="257942"/>
            <a:ext cx="2840182" cy="923330"/>
          </a:xfrm>
          <a:prstGeom prst="rect">
            <a:avLst/>
          </a:prstGeom>
          <a:noFill/>
        </p:spPr>
        <p:txBody>
          <a:bodyPr wrap="square" rtlCol="0">
            <a:spAutoFit/>
          </a:bodyPr>
          <a:lstStyle/>
          <a:p>
            <a:r>
              <a:rPr lang="en-US" sz="1200" dirty="0" smtClean="0">
                <a:solidFill>
                  <a:schemeClr val="bg2">
                    <a:lumMod val="75000"/>
                  </a:schemeClr>
                </a:solidFill>
              </a:rPr>
              <a:t>Section of the DLF</a:t>
            </a:r>
          </a:p>
          <a:p>
            <a:r>
              <a:rPr lang="en-US" sz="1200" dirty="0" smtClean="0">
                <a:solidFill>
                  <a:schemeClr val="bg2">
                    <a:lumMod val="75000"/>
                  </a:schemeClr>
                </a:solidFill>
              </a:rPr>
              <a:t>(in this case: Technology Operations and Concepts)</a:t>
            </a:r>
          </a:p>
          <a:p>
            <a:endParaRPr lang="en-US" dirty="0">
              <a:solidFill>
                <a:schemeClr val="bg2">
                  <a:lumMod val="75000"/>
                </a:schemeClr>
              </a:solidFill>
            </a:endParaRPr>
          </a:p>
        </p:txBody>
      </p:sp>
      <p:sp>
        <p:nvSpPr>
          <p:cNvPr id="6" name="TextBox 5"/>
          <p:cNvSpPr txBox="1"/>
          <p:nvPr/>
        </p:nvSpPr>
        <p:spPr>
          <a:xfrm>
            <a:off x="3448989" y="1181272"/>
            <a:ext cx="2452254" cy="461665"/>
          </a:xfrm>
          <a:prstGeom prst="rect">
            <a:avLst/>
          </a:prstGeom>
          <a:noFill/>
        </p:spPr>
        <p:txBody>
          <a:bodyPr wrap="square" rtlCol="0">
            <a:spAutoFit/>
          </a:bodyPr>
          <a:lstStyle/>
          <a:p>
            <a:r>
              <a:rPr lang="en-US" sz="1200" dirty="0" smtClean="0">
                <a:solidFill>
                  <a:schemeClr val="bg2">
                    <a:lumMod val="75000"/>
                  </a:schemeClr>
                </a:solidFill>
              </a:rPr>
              <a:t>Subsection (in this case: B: Use in Everyday Life</a:t>
            </a:r>
            <a:endParaRPr lang="en-US" sz="1200" dirty="0">
              <a:solidFill>
                <a:schemeClr val="bg2">
                  <a:lumMod val="75000"/>
                </a:schemeClr>
              </a:solidFill>
            </a:endParaRPr>
          </a:p>
        </p:txBody>
      </p:sp>
      <p:sp>
        <p:nvSpPr>
          <p:cNvPr id="7" name="TextBox 6"/>
          <p:cNvSpPr txBox="1"/>
          <p:nvPr/>
        </p:nvSpPr>
        <p:spPr>
          <a:xfrm>
            <a:off x="4114403" y="1862864"/>
            <a:ext cx="1959625" cy="276999"/>
          </a:xfrm>
          <a:prstGeom prst="rect">
            <a:avLst/>
          </a:prstGeom>
          <a:noFill/>
        </p:spPr>
        <p:txBody>
          <a:bodyPr wrap="square" rtlCol="0">
            <a:spAutoFit/>
          </a:bodyPr>
          <a:lstStyle/>
          <a:p>
            <a:r>
              <a:rPr lang="en-US" sz="1200" dirty="0" smtClean="0">
                <a:solidFill>
                  <a:schemeClr val="bg2">
                    <a:lumMod val="75000"/>
                  </a:schemeClr>
                </a:solidFill>
              </a:rPr>
              <a:t>Outcome number</a:t>
            </a:r>
            <a:endParaRPr lang="en-US" sz="1200" dirty="0">
              <a:solidFill>
                <a:schemeClr val="bg2">
                  <a:lumMod val="75000"/>
                </a:schemeClr>
              </a:solidFill>
            </a:endParaRPr>
          </a:p>
        </p:txBody>
      </p:sp>
      <p:cxnSp>
        <p:nvCxnSpPr>
          <p:cNvPr id="9" name="Straight Arrow Connector 8"/>
          <p:cNvCxnSpPr/>
          <p:nvPr/>
        </p:nvCxnSpPr>
        <p:spPr>
          <a:xfrm>
            <a:off x="4987636" y="568036"/>
            <a:ext cx="2050473" cy="7682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555673" y="1525776"/>
            <a:ext cx="1579418" cy="1857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708073" y="1948661"/>
            <a:ext cx="1468582" cy="1385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379527" y="6012872"/>
            <a:ext cx="1676400" cy="276999"/>
          </a:xfrm>
          <a:prstGeom prst="rect">
            <a:avLst/>
          </a:prstGeom>
          <a:noFill/>
        </p:spPr>
        <p:txBody>
          <a:bodyPr wrap="square" rtlCol="0">
            <a:spAutoFit/>
          </a:bodyPr>
          <a:lstStyle/>
          <a:p>
            <a:r>
              <a:rPr lang="en-US" sz="1200" dirty="0" smtClean="0">
                <a:solidFill>
                  <a:schemeClr val="bg2">
                    <a:lumMod val="75000"/>
                  </a:schemeClr>
                </a:solidFill>
              </a:rPr>
              <a:t>Grade Range</a:t>
            </a:r>
            <a:endParaRPr lang="en-US" sz="1200" dirty="0">
              <a:solidFill>
                <a:schemeClr val="bg2">
                  <a:lumMod val="75000"/>
                </a:schemeClr>
              </a:solidFill>
            </a:endParaRPr>
          </a:p>
        </p:txBody>
      </p:sp>
      <p:cxnSp>
        <p:nvCxnSpPr>
          <p:cNvPr id="17" name="Straight Arrow Connector 16"/>
          <p:cNvCxnSpPr/>
          <p:nvPr/>
        </p:nvCxnSpPr>
        <p:spPr>
          <a:xfrm flipH="1" flipV="1">
            <a:off x="9878291" y="3297382"/>
            <a:ext cx="110836" cy="27016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334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52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374" t="13336" r="15883" b="8143"/>
          <a:stretch/>
        </p:blipFill>
        <p:spPr>
          <a:xfrm>
            <a:off x="5962918" y="-156746"/>
            <a:ext cx="5718219" cy="7265885"/>
          </a:xfrm>
          <a:prstGeom prst="rect">
            <a:avLst/>
          </a:prstGeom>
        </p:spPr>
      </p:pic>
      <p:sp>
        <p:nvSpPr>
          <p:cNvPr id="3" name="TextBox 2"/>
          <p:cNvSpPr txBox="1"/>
          <p:nvPr/>
        </p:nvSpPr>
        <p:spPr>
          <a:xfrm>
            <a:off x="1558344" y="1906072"/>
            <a:ext cx="3966693" cy="2800767"/>
          </a:xfrm>
          <a:prstGeom prst="rect">
            <a:avLst/>
          </a:prstGeom>
          <a:noFill/>
        </p:spPr>
        <p:txBody>
          <a:bodyPr wrap="square" rtlCol="0">
            <a:spAutoFit/>
          </a:bodyPr>
          <a:lstStyle/>
          <a:p>
            <a:pPr algn="ctr"/>
            <a:r>
              <a:rPr lang="en-US" sz="4400" dirty="0" smtClean="0">
                <a:solidFill>
                  <a:schemeClr val="bg2">
                    <a:lumMod val="75000"/>
                  </a:schemeClr>
                </a:solidFill>
              </a:rPr>
              <a:t>Standard Lesson Plan used for all topics</a:t>
            </a:r>
            <a:endParaRPr lang="en-US" sz="4400" dirty="0">
              <a:solidFill>
                <a:schemeClr val="bg2">
                  <a:lumMod val="75000"/>
                </a:schemeClr>
              </a:solidFill>
            </a:endParaRPr>
          </a:p>
        </p:txBody>
      </p:sp>
    </p:spTree>
    <p:extLst>
      <p:ext uri="{BB962C8B-B14F-4D97-AF65-F5344CB8AC3E}">
        <p14:creationId xmlns:p14="http://schemas.microsoft.com/office/powerpoint/2010/main" val="329031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52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extBox 1"/>
          <p:cNvSpPr txBox="1"/>
          <p:nvPr/>
        </p:nvSpPr>
        <p:spPr>
          <a:xfrm>
            <a:off x="554181" y="1210886"/>
            <a:ext cx="11637819" cy="5016758"/>
          </a:xfrm>
          <a:prstGeom prst="rect">
            <a:avLst/>
          </a:prstGeom>
          <a:noFill/>
        </p:spPr>
        <p:txBody>
          <a:bodyPr wrap="square" rtlCol="0">
            <a:spAutoFit/>
          </a:bodyPr>
          <a:lstStyle/>
          <a:p>
            <a:r>
              <a:rPr lang="en-US" sz="4800" dirty="0" smtClean="0">
                <a:solidFill>
                  <a:schemeClr val="bg2">
                    <a:lumMod val="75000"/>
                  </a:schemeClr>
                </a:solidFill>
              </a:rPr>
              <a:t>Digital Literacy Framework:</a:t>
            </a:r>
          </a:p>
          <a:p>
            <a:endParaRPr lang="en-US" sz="4800" dirty="0" smtClean="0">
              <a:solidFill>
                <a:schemeClr val="bg2">
                  <a:lumMod val="75000"/>
                </a:schemeClr>
              </a:solidFill>
            </a:endParaRPr>
          </a:p>
          <a:p>
            <a:endParaRPr lang="en-US" sz="3200" dirty="0">
              <a:solidFill>
                <a:schemeClr val="bg2">
                  <a:lumMod val="75000"/>
                </a:schemeClr>
              </a:solidFill>
            </a:endParaRPr>
          </a:p>
          <a:p>
            <a:r>
              <a:rPr lang="en-US" sz="3200" dirty="0" smtClean="0">
                <a:solidFill>
                  <a:schemeClr val="bg2">
                    <a:lumMod val="75000"/>
                  </a:schemeClr>
                </a:solidFill>
              </a:rPr>
              <a:t>1) Research and Information Literacy</a:t>
            </a:r>
          </a:p>
          <a:p>
            <a:r>
              <a:rPr lang="en-US" sz="3200" dirty="0" smtClean="0">
                <a:solidFill>
                  <a:schemeClr val="bg2">
                    <a:lumMod val="75000"/>
                  </a:schemeClr>
                </a:solidFill>
              </a:rPr>
              <a:t>2) Critical Thinking, Problem Solving and Decision Making</a:t>
            </a:r>
          </a:p>
          <a:p>
            <a:r>
              <a:rPr lang="en-US" sz="3200" dirty="0" smtClean="0">
                <a:solidFill>
                  <a:schemeClr val="bg2">
                    <a:lumMod val="75000"/>
                  </a:schemeClr>
                </a:solidFill>
              </a:rPr>
              <a:t>3) Creativity and Innovation</a:t>
            </a:r>
          </a:p>
          <a:p>
            <a:r>
              <a:rPr lang="en-US" sz="3200" dirty="0" smtClean="0">
                <a:solidFill>
                  <a:schemeClr val="bg2">
                    <a:lumMod val="75000"/>
                  </a:schemeClr>
                </a:solidFill>
              </a:rPr>
              <a:t>4) Digital Citizenship</a:t>
            </a:r>
          </a:p>
          <a:p>
            <a:r>
              <a:rPr lang="en-US" sz="3200" dirty="0" smtClean="0">
                <a:solidFill>
                  <a:schemeClr val="bg2">
                    <a:lumMod val="75000"/>
                  </a:schemeClr>
                </a:solidFill>
              </a:rPr>
              <a:t>5) Communication and Collaboration</a:t>
            </a:r>
          </a:p>
          <a:p>
            <a:r>
              <a:rPr lang="en-US" sz="3200" dirty="0" smtClean="0">
                <a:solidFill>
                  <a:schemeClr val="bg2">
                    <a:lumMod val="75000"/>
                  </a:schemeClr>
                </a:solidFill>
              </a:rPr>
              <a:t>6) Technology Operations and Concepts</a:t>
            </a:r>
            <a:endParaRPr lang="en-US" sz="3200" dirty="0">
              <a:solidFill>
                <a:schemeClr val="bg2">
                  <a:lumMod val="75000"/>
                </a:schemeClr>
              </a:solidFill>
            </a:endParaRPr>
          </a:p>
        </p:txBody>
      </p:sp>
    </p:spTree>
    <p:extLst>
      <p:ext uri="{BB962C8B-B14F-4D97-AF65-F5344CB8AC3E}">
        <p14:creationId xmlns:p14="http://schemas.microsoft.com/office/powerpoint/2010/main" val="9164410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451</TotalTime>
  <Words>591</Words>
  <Application>Microsoft Office PowerPoint</Application>
  <PresentationFormat>Widescreen</PresentationFormat>
  <Paragraphs>145</Paragraphs>
  <Slides>31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Century Gothic</vt:lpstr>
      <vt:lpstr>georgia</vt:lpstr>
      <vt:lpstr>MetaSerifWeb-Book</vt:lpstr>
      <vt:lpstr>Verdana</vt:lpstr>
      <vt:lpstr>Wingdings</vt:lpstr>
      <vt:lpstr>Wingdings 3</vt:lpstr>
      <vt:lpstr>Ion</vt:lpstr>
      <vt:lpstr>Kris Sward BA, BEd, MEdl</vt:lpstr>
      <vt:lpstr>Welcome </vt:lpstr>
      <vt:lpstr>PowerPoint Presentation</vt:lpstr>
      <vt:lpstr>PowerPoint Presentation</vt:lpstr>
      <vt:lpstr>PowerPoint Presentation</vt:lpstr>
      <vt:lpstr>PowerPoint Presentation</vt:lpstr>
      <vt:lpstr>Standard format</vt:lpstr>
      <vt:lpstr>PowerPoint Presentation</vt:lpstr>
      <vt:lpstr>PowerPoint Presentation</vt:lpstr>
      <vt:lpstr>Research and Information Literacy</vt:lpstr>
      <vt:lpstr>Hoax Sites</vt:lpstr>
      <vt:lpstr>Critical Thinking, Problem Solving and Decision Making</vt:lpstr>
      <vt:lpstr>Measurement Unit</vt:lpstr>
      <vt:lpstr>Digital Citizenship</vt:lpstr>
      <vt:lpstr>Digital Citizenship (continued)</vt:lpstr>
      <vt:lpstr>Webonauts</vt:lpstr>
      <vt:lpstr>Digital Footprint</vt:lpstr>
      <vt:lpstr>Everfi.com</vt:lpstr>
      <vt:lpstr>PowerPoint Presentation</vt:lpstr>
      <vt:lpstr>PowerPoint Presentation</vt:lpstr>
      <vt:lpstr>PowerPoint Presentation</vt:lpstr>
      <vt:lpstr>PowerPoint Presentation</vt:lpstr>
      <vt:lpstr>Communication and Collaboration</vt:lpstr>
      <vt:lpstr>Collaborative Ebooks</vt:lpstr>
      <vt:lpstr>Technology Operations and Concepts</vt:lpstr>
      <vt:lpstr>Website ePortfolios</vt:lpstr>
      <vt:lpstr>This is just a starting point…. </vt:lpstr>
      <vt:lpstr>PowerPoint Presentation</vt:lpstr>
      <vt:lpstr>PowerPoint Presentation</vt:lpstr>
      <vt:lpstr>Questions?</vt:lpstr>
      <vt:lpstr>Need more info?  Email: kristin_sward@sd33.bc.ca </vt:lpstr>
    </vt:vector>
  </TitlesOfParts>
  <Company>School District 33 Chilliwack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Kris Sward BA, BEd, MEdl</dc:title>
  <dc:creator>Kristin Sward</dc:creator>
  <cp:lastModifiedBy>Kristin Sward</cp:lastModifiedBy>
  <cp:revision>42</cp:revision>
  <dcterms:created xsi:type="dcterms:W3CDTF">2015-02-26T04:54:16Z</dcterms:created>
  <dcterms:modified xsi:type="dcterms:W3CDTF">2015-04-21T18:18:24Z</dcterms:modified>
</cp:coreProperties>
</file>