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72" r:id="rId5"/>
    <p:sldId id="286" r:id="rId6"/>
    <p:sldId id="261" r:id="rId7"/>
    <p:sldId id="260" r:id="rId8"/>
    <p:sldId id="287" r:id="rId9"/>
    <p:sldId id="288" r:id="rId10"/>
    <p:sldId id="262" r:id="rId11"/>
    <p:sldId id="259" r:id="rId12"/>
    <p:sldId id="289" r:id="rId13"/>
    <p:sldId id="290" r:id="rId14"/>
    <p:sldId id="300" r:id="rId15"/>
    <p:sldId id="301" r:id="rId16"/>
    <p:sldId id="302" r:id="rId17"/>
    <p:sldId id="303" r:id="rId18"/>
    <p:sldId id="304" r:id="rId19"/>
    <p:sldId id="305" r:id="rId20"/>
    <p:sldId id="306" r:id="rId21"/>
    <p:sldId id="307" r:id="rId22"/>
    <p:sldId id="308" r:id="rId23"/>
    <p:sldId id="284" r:id="rId24"/>
    <p:sldId id="291" r:id="rId25"/>
    <p:sldId id="292" r:id="rId26"/>
    <p:sldId id="268" r:id="rId27"/>
    <p:sldId id="309" r:id="rId28"/>
    <p:sldId id="310" r:id="rId29"/>
    <p:sldId id="311" r:id="rId30"/>
    <p:sldId id="312" r:id="rId31"/>
    <p:sldId id="293" r:id="rId32"/>
    <p:sldId id="294" r:id="rId33"/>
    <p:sldId id="270" r:id="rId34"/>
    <p:sldId id="299" r:id="rId35"/>
    <p:sldId id="271" r:id="rId36"/>
    <p:sldId id="295" r:id="rId37"/>
    <p:sldId id="275" r:id="rId38"/>
    <p:sldId id="273" r:id="rId39"/>
    <p:sldId id="274" r:id="rId40"/>
    <p:sldId id="276" r:id="rId41"/>
    <p:sldId id="296" r:id="rId42"/>
    <p:sldId id="297" r:id="rId43"/>
    <p:sldId id="277" r:id="rId44"/>
    <p:sldId id="278" r:id="rId45"/>
    <p:sldId id="281" r:id="rId46"/>
    <p:sldId id="285" r:id="rId47"/>
    <p:sldId id="283" r:id="rId48"/>
    <p:sldId id="298"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5/2/2015</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5/2/2015</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qrvoice.net/"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cultuslake.sd33.bc.ca/classroom/sward" TargetMode="Externa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hyperlink" Target="http://portableradio.ca/2014/03/01/king-midas-and-the-golden-touch-2/"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tinyurl.com/mjwnvno" TargetMode="Externa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todaysmeet.com/IntegratingTech"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hyperlink" Target="https://platform.everfi.net/registration/login"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hyperlink" Target="http://pbskids.org/webonauts/" TargetMode="Externa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hyperlink" Target="http://ksviudigitalcitizenshipdlf.weebly.com/" TargetMode="Externa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4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jpe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jpeg"/><Relationship Id="rId2" Type="http://schemas.openxmlformats.org/officeDocument/2006/relationships/image" Target="../media/image24.png"/><Relationship Id="rId16"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28.jpeg"/><Relationship Id="rId11" Type="http://schemas.openxmlformats.org/officeDocument/2006/relationships/image" Target="../media/image33.png"/><Relationship Id="rId5" Type="http://schemas.openxmlformats.org/officeDocument/2006/relationships/image" Target="../media/image27.jpe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45.xml.rels><?xml version="1.0" encoding="UTF-8" standalone="yes"?>
<Relationships xmlns="http://schemas.openxmlformats.org/package/2006/relationships"><Relationship Id="rId2" Type="http://schemas.openxmlformats.org/officeDocument/2006/relationships/hyperlink" Target="https://www.youtube.com/watch?v=JnBRjeR105g"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mailto:kristin_sward@sd33.bc.ca" TargetMode="External"/><Relationship Id="rId2" Type="http://schemas.openxmlformats.org/officeDocument/2006/relationships/hyperlink" Target="mailto:scott_gregory@sd33.bc.ca" TargetMode="External"/><Relationship Id="rId1" Type="http://schemas.openxmlformats.org/officeDocument/2006/relationships/slideLayout" Target="../slideLayouts/slideLayout7.xml"/><Relationship Id="rId5" Type="http://schemas.openxmlformats.org/officeDocument/2006/relationships/hyperlink" Target="mailto:hugh_longhurst@sd33.bc.ca" TargetMode="External"/><Relationship Id="rId4" Type="http://schemas.openxmlformats.org/officeDocument/2006/relationships/hyperlink" Target="mailto:jeff_campbell@sd33.bc.ca"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YmwwrGV_aiE"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Integrating Technology into the Curriculum</a:t>
            </a:r>
            <a:endParaRPr lang="en-US" dirty="0"/>
          </a:p>
        </p:txBody>
      </p:sp>
      <p:sp>
        <p:nvSpPr>
          <p:cNvPr id="3" name="Subtitle 2"/>
          <p:cNvSpPr>
            <a:spLocks noGrp="1"/>
          </p:cNvSpPr>
          <p:nvPr>
            <p:ph type="subTitle" idx="1"/>
          </p:nvPr>
        </p:nvSpPr>
        <p:spPr/>
        <p:txBody>
          <a:bodyPr/>
          <a:lstStyle/>
          <a:p>
            <a:r>
              <a:rPr lang="en-US" dirty="0" smtClean="0"/>
              <a:t>Scott Gregory and Kris Sward</a:t>
            </a:r>
            <a:br>
              <a:rPr lang="en-US" dirty="0" smtClean="0"/>
            </a:br>
            <a:r>
              <a:rPr lang="en-US" dirty="0" smtClean="0"/>
              <a:t>Yarrow and </a:t>
            </a:r>
            <a:r>
              <a:rPr lang="en-US" dirty="0" err="1" smtClean="0"/>
              <a:t>Cultus</a:t>
            </a:r>
            <a:r>
              <a:rPr lang="en-US" dirty="0" smtClean="0"/>
              <a:t> Lake </a:t>
            </a:r>
          </a:p>
        </p:txBody>
      </p:sp>
    </p:spTree>
    <p:extLst>
      <p:ext uri="{BB962C8B-B14F-4D97-AF65-F5344CB8AC3E}">
        <p14:creationId xmlns:p14="http://schemas.microsoft.com/office/powerpoint/2010/main" val="505537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1380" y="2189408"/>
            <a:ext cx="5872766" cy="369332"/>
          </a:xfrm>
          <a:prstGeom prst="rect">
            <a:avLst/>
          </a:prstGeom>
          <a:noFill/>
        </p:spPr>
        <p:txBody>
          <a:bodyPr wrap="square" rtlCol="0">
            <a:spAutoFit/>
          </a:bodyPr>
          <a:lstStyle/>
          <a:p>
            <a:r>
              <a:rPr lang="en-US" dirty="0" smtClean="0"/>
              <a:t>(student video removed to protect their privacy)</a:t>
            </a:r>
            <a:endParaRPr lang="en-US" dirty="0"/>
          </a:p>
        </p:txBody>
      </p:sp>
    </p:spTree>
    <p:extLst>
      <p:ext uri="{BB962C8B-B14F-4D97-AF65-F5344CB8AC3E}">
        <p14:creationId xmlns:p14="http://schemas.microsoft.com/office/powerpoint/2010/main" val="2808250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4635" y="3764923"/>
            <a:ext cx="6554520" cy="1371600"/>
          </a:xfrm>
        </p:spPr>
        <p:txBody>
          <a:bodyPr>
            <a:noAutofit/>
          </a:bodyPr>
          <a:lstStyle/>
          <a:p>
            <a:r>
              <a:rPr lang="en-US" sz="4000" dirty="0" smtClean="0"/>
              <a:t>What did you hear?</a:t>
            </a:r>
            <a:br>
              <a:rPr lang="en-US" sz="4000" dirty="0" smtClean="0"/>
            </a:br>
            <a:r>
              <a:rPr lang="en-US" sz="4000" dirty="0" smtClean="0"/>
              <a:t/>
            </a:r>
            <a:br>
              <a:rPr lang="en-US" sz="4000" dirty="0" smtClean="0"/>
            </a:br>
            <a:r>
              <a:rPr lang="en-US" sz="4000" dirty="0" smtClean="0"/>
              <a:t>What did she teach you?</a:t>
            </a:r>
            <a:br>
              <a:rPr lang="en-US" sz="4000" dirty="0" smtClean="0"/>
            </a:br>
            <a:r>
              <a:rPr lang="en-US" sz="4000" dirty="0" smtClean="0"/>
              <a:t/>
            </a:r>
            <a:br>
              <a:rPr lang="en-US" sz="4000" dirty="0" smtClean="0"/>
            </a:br>
            <a:r>
              <a:rPr lang="en-US" sz="4000" dirty="0" smtClean="0"/>
              <a:t>What do you know about her understanding of volume?</a:t>
            </a:r>
            <a:endParaRPr lang="en-US" sz="4000" dirty="0"/>
          </a:p>
        </p:txBody>
      </p:sp>
    </p:spTree>
    <p:extLst>
      <p:ext uri="{BB962C8B-B14F-4D97-AF65-F5344CB8AC3E}">
        <p14:creationId xmlns:p14="http://schemas.microsoft.com/office/powerpoint/2010/main" val="2141429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Adaptations….</a:t>
            </a:r>
            <a:endParaRPr lang="en-US" dirty="0"/>
          </a:p>
        </p:txBody>
      </p:sp>
      <p:sp>
        <p:nvSpPr>
          <p:cNvPr id="3" name="TextBox 2"/>
          <p:cNvSpPr txBox="1"/>
          <p:nvPr/>
        </p:nvSpPr>
        <p:spPr>
          <a:xfrm>
            <a:off x="2009105" y="2438399"/>
            <a:ext cx="8345509" cy="3970318"/>
          </a:xfrm>
          <a:prstGeom prst="rect">
            <a:avLst/>
          </a:prstGeom>
          <a:noFill/>
        </p:spPr>
        <p:txBody>
          <a:bodyPr wrap="square" rtlCol="0">
            <a:spAutoFit/>
          </a:bodyPr>
          <a:lstStyle/>
          <a:p>
            <a:r>
              <a:rPr lang="en-US" dirty="0" smtClean="0"/>
              <a:t>Novel study – have students visualize after reading and make sketches. Every three or four chapters have them draw a good copy of one of their sketches. Use </a:t>
            </a:r>
            <a:r>
              <a:rPr lang="en-US" dirty="0" err="1" smtClean="0"/>
              <a:t>SonicPics</a:t>
            </a:r>
            <a:r>
              <a:rPr lang="en-US" dirty="0" smtClean="0"/>
              <a:t> to allow them to choose a number of their drawings and explain the meaning behind their work.</a:t>
            </a:r>
          </a:p>
          <a:p>
            <a:endParaRPr lang="en-US" dirty="0"/>
          </a:p>
          <a:p>
            <a:r>
              <a:rPr lang="en-US" dirty="0" smtClean="0"/>
              <a:t>Extreme Environments – have students take pictures of extreme environments and tell what makes each is extreme, what sorts of technology is used by humans to explore it or how animals have adapted to the harsh conditions.</a:t>
            </a:r>
          </a:p>
          <a:p>
            <a:endParaRPr lang="en-US" dirty="0"/>
          </a:p>
          <a:p>
            <a:endParaRPr lang="en-US" dirty="0" smtClean="0"/>
          </a:p>
          <a:p>
            <a:endParaRPr lang="en-US" dirty="0"/>
          </a:p>
          <a:p>
            <a:r>
              <a:rPr lang="en-US" dirty="0" smtClean="0"/>
              <a:t>Turn </a:t>
            </a:r>
            <a:r>
              <a:rPr lang="en-US" dirty="0"/>
              <a:t>to a partner and discuss ways to adapt this activity to your own needs</a:t>
            </a:r>
            <a:r>
              <a:rPr lang="en-US" dirty="0" smtClean="0"/>
              <a:t>. Add your ideas to our Todays Meet page if you like.</a:t>
            </a:r>
            <a:endParaRPr lang="en-US" dirty="0"/>
          </a:p>
          <a:p>
            <a:endParaRPr lang="en-US" dirty="0"/>
          </a:p>
        </p:txBody>
      </p:sp>
    </p:spTree>
    <p:extLst>
      <p:ext uri="{BB962C8B-B14F-4D97-AF65-F5344CB8AC3E}">
        <p14:creationId xmlns:p14="http://schemas.microsoft.com/office/powerpoint/2010/main" val="474331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8725" y="1005625"/>
            <a:ext cx="6123271" cy="1371600"/>
          </a:xfrm>
        </p:spPr>
        <p:txBody>
          <a:bodyPr>
            <a:noAutofit/>
          </a:bodyPr>
          <a:lstStyle/>
          <a:p>
            <a:r>
              <a:rPr lang="en-US" sz="4000" dirty="0" smtClean="0"/>
              <a:t>How could you implement this in your class tomorrow?</a:t>
            </a:r>
            <a:endParaRPr lang="en-US" sz="4000" dirty="0"/>
          </a:p>
        </p:txBody>
      </p:sp>
      <p:sp>
        <p:nvSpPr>
          <p:cNvPr id="4" name="Text Placeholder 3"/>
          <p:cNvSpPr>
            <a:spLocks noGrp="1"/>
          </p:cNvSpPr>
          <p:nvPr>
            <p:ph type="body" sz="half" idx="2"/>
          </p:nvPr>
        </p:nvSpPr>
        <p:spPr>
          <a:xfrm>
            <a:off x="2988725" y="3394656"/>
            <a:ext cx="6033119" cy="1828800"/>
          </a:xfrm>
        </p:spPr>
        <p:txBody>
          <a:bodyPr>
            <a:normAutofit/>
          </a:bodyPr>
          <a:lstStyle/>
          <a:p>
            <a:r>
              <a:rPr lang="en-US" sz="2800" dirty="0" smtClean="0"/>
              <a:t>Turn to a partner and discuss ways to adapt this activity to your own needs.</a:t>
            </a:r>
            <a:endParaRPr lang="en-US" sz="2800" dirty="0"/>
          </a:p>
        </p:txBody>
      </p:sp>
    </p:spTree>
    <p:extLst>
      <p:ext uri="{BB962C8B-B14F-4D97-AF65-F5344CB8AC3E}">
        <p14:creationId xmlns:p14="http://schemas.microsoft.com/office/powerpoint/2010/main" val="5047693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7931" y="478362"/>
            <a:ext cx="6483101" cy="478369"/>
          </a:xfrm>
        </p:spPr>
        <p:txBody>
          <a:bodyPr>
            <a:noAutofit/>
          </a:bodyPr>
          <a:lstStyle/>
          <a:p>
            <a:r>
              <a:rPr lang="en-US" sz="3500" b="1" dirty="0" smtClean="0"/>
              <a:t>Movie Making as Story Telling</a:t>
            </a:r>
            <a:endParaRPr lang="en-US" sz="3500" b="1" dirty="0"/>
          </a:p>
        </p:txBody>
      </p:sp>
      <p:sp>
        <p:nvSpPr>
          <p:cNvPr id="4" name="Text Placeholder 3"/>
          <p:cNvSpPr>
            <a:spLocks noGrp="1"/>
          </p:cNvSpPr>
          <p:nvPr>
            <p:ph type="body" sz="half" idx="2"/>
          </p:nvPr>
        </p:nvSpPr>
        <p:spPr>
          <a:xfrm>
            <a:off x="1764686" y="1177730"/>
            <a:ext cx="9400663" cy="4513213"/>
          </a:xfrm>
        </p:spPr>
        <p:txBody>
          <a:bodyPr>
            <a:normAutofit/>
          </a:bodyPr>
          <a:lstStyle/>
          <a:p>
            <a:pPr marL="285750" indent="-285750" algn="l">
              <a:buFontTx/>
              <a:buChar char="-"/>
            </a:pPr>
            <a:r>
              <a:rPr lang="en-US" sz="2200" dirty="0" smtClean="0"/>
              <a:t>Story telling doesn’t always need to be in writing</a:t>
            </a:r>
          </a:p>
          <a:p>
            <a:pPr marL="285750" indent="-285750" algn="l">
              <a:buFontTx/>
              <a:buChar char="-"/>
            </a:pPr>
            <a:r>
              <a:rPr lang="en-US" sz="2200" dirty="0" smtClean="0"/>
              <a:t>Movie making integrates story telling with digital literacy and filming skills</a:t>
            </a:r>
          </a:p>
          <a:p>
            <a:pPr marL="285750" indent="-285750" algn="l">
              <a:buFontTx/>
              <a:buChar char="-"/>
            </a:pPr>
            <a:r>
              <a:rPr lang="en-US" sz="2200" dirty="0" smtClean="0"/>
              <a:t>Example Project: The Last _________________________</a:t>
            </a:r>
          </a:p>
          <a:p>
            <a:pPr marL="285750" indent="-285750" algn="l">
              <a:buFontTx/>
              <a:buChar char="-"/>
            </a:pPr>
            <a:r>
              <a:rPr lang="en-US" sz="2200" dirty="0" smtClean="0"/>
              <a:t>Includes story planning/writing skills like developing a beginning/middle/end and problem/solution</a:t>
            </a:r>
          </a:p>
          <a:p>
            <a:pPr marL="285750" indent="-285750" algn="l">
              <a:buFontTx/>
              <a:buChar char="-"/>
            </a:pPr>
            <a:r>
              <a:rPr lang="en-US" sz="2200" dirty="0" smtClean="0"/>
              <a:t>Includes digital literacy skills: using a digital camera/</a:t>
            </a:r>
            <a:r>
              <a:rPr lang="en-US" sz="2200" dirty="0" err="1" smtClean="0"/>
              <a:t>iPad</a:t>
            </a:r>
            <a:r>
              <a:rPr lang="en-US" sz="2200" dirty="0" smtClean="0"/>
              <a:t>/iPod; importing photos/movie clips; sequencing clips on a timeline; editing/cropping clips; adding sound &amp; music; and adding titles</a:t>
            </a:r>
          </a:p>
          <a:p>
            <a:pPr marL="285750" indent="-285750" algn="l">
              <a:buFontTx/>
              <a:buChar char="-"/>
            </a:pPr>
            <a:r>
              <a:rPr lang="en-US" sz="2200" dirty="0" smtClean="0"/>
              <a:t>Includes filming skills: establishing shots/wide/medium/close-ups; filming in ‘takes’ rather than continuous with moving camera; zoom in/zoom out; and POV takes</a:t>
            </a:r>
            <a:endParaRPr lang="en-US" sz="2200" dirty="0"/>
          </a:p>
        </p:txBody>
      </p:sp>
    </p:spTree>
    <p:extLst>
      <p:ext uri="{BB962C8B-B14F-4D97-AF65-F5344CB8AC3E}">
        <p14:creationId xmlns:p14="http://schemas.microsoft.com/office/powerpoint/2010/main" val="1801033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197931" y="478362"/>
            <a:ext cx="6483101" cy="478369"/>
          </a:xfrm>
        </p:spPr>
        <p:txBody>
          <a:bodyPr>
            <a:noAutofit/>
          </a:bodyPr>
          <a:lstStyle/>
          <a:p>
            <a:r>
              <a:rPr lang="en-US" sz="3500" b="1" dirty="0" smtClean="0"/>
              <a:t>Movie Making as Story Telling</a:t>
            </a:r>
            <a:endParaRPr lang="en-US" sz="3500" b="1" dirty="0"/>
          </a:p>
        </p:txBody>
      </p:sp>
      <p:pic>
        <p:nvPicPr>
          <p:cNvPr id="7" name="Picture 6" descr="Screen Shot 2015-04-30 at 11.55.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5629" y="1214905"/>
            <a:ext cx="8827099" cy="4901037"/>
          </a:xfrm>
          <a:prstGeom prst="rect">
            <a:avLst/>
          </a:prstGeom>
        </p:spPr>
      </p:pic>
    </p:spTree>
    <p:extLst>
      <p:ext uri="{BB962C8B-B14F-4D97-AF65-F5344CB8AC3E}">
        <p14:creationId xmlns:p14="http://schemas.microsoft.com/office/powerpoint/2010/main" val="4047356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197931" y="478362"/>
            <a:ext cx="6483101" cy="478369"/>
          </a:xfrm>
        </p:spPr>
        <p:txBody>
          <a:bodyPr>
            <a:noAutofit/>
          </a:bodyPr>
          <a:lstStyle/>
          <a:p>
            <a:r>
              <a:rPr lang="en-US" sz="3500" b="1" dirty="0" smtClean="0"/>
              <a:t>Movie Making as Story Telling</a:t>
            </a:r>
            <a:endParaRPr lang="en-US" sz="3500" b="1" dirty="0"/>
          </a:p>
        </p:txBody>
      </p:sp>
      <p:pic>
        <p:nvPicPr>
          <p:cNvPr id="8" name="Picture 7" descr="Screen Shot 2015-04-30 at 10.00.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607" y="1162762"/>
            <a:ext cx="11262393" cy="5324224"/>
          </a:xfrm>
          <a:prstGeom prst="rect">
            <a:avLst/>
          </a:prstGeom>
        </p:spPr>
      </p:pic>
    </p:spTree>
    <p:extLst>
      <p:ext uri="{BB962C8B-B14F-4D97-AF65-F5344CB8AC3E}">
        <p14:creationId xmlns:p14="http://schemas.microsoft.com/office/powerpoint/2010/main" val="2827618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197931" y="478362"/>
            <a:ext cx="6483101" cy="478369"/>
          </a:xfrm>
        </p:spPr>
        <p:txBody>
          <a:bodyPr>
            <a:noAutofit/>
          </a:bodyPr>
          <a:lstStyle/>
          <a:p>
            <a:r>
              <a:rPr lang="en-US" sz="3500" b="1" dirty="0" smtClean="0"/>
              <a:t>Movie Making Integration</a:t>
            </a:r>
            <a:endParaRPr lang="en-US" sz="3500" b="1" dirty="0"/>
          </a:p>
        </p:txBody>
      </p:sp>
      <p:sp>
        <p:nvSpPr>
          <p:cNvPr id="8" name="Rectangle 7"/>
          <p:cNvSpPr/>
          <p:nvPr/>
        </p:nvSpPr>
        <p:spPr>
          <a:xfrm>
            <a:off x="1086455" y="1582341"/>
            <a:ext cx="10466680" cy="4524315"/>
          </a:xfrm>
          <a:prstGeom prst="rect">
            <a:avLst/>
          </a:prstGeom>
        </p:spPr>
        <p:txBody>
          <a:bodyPr wrap="square">
            <a:spAutoFit/>
          </a:bodyPr>
          <a:lstStyle/>
          <a:p>
            <a:pPr marL="285750" indent="-285750">
              <a:buFontTx/>
              <a:buChar char="-"/>
            </a:pPr>
            <a:r>
              <a:rPr lang="en-US" sz="3200" dirty="0" smtClean="0"/>
              <a:t>Branch the ‘Last _________’ projects into movie making projects that address ‘hard to make interesting’ learning outcomes in H&amp;C.E., Science, or Social Studies</a:t>
            </a:r>
            <a:endParaRPr lang="en-US" sz="3200" dirty="0"/>
          </a:p>
          <a:p>
            <a:pPr marL="285750" indent="-285750">
              <a:buFontTx/>
              <a:buChar char="-"/>
            </a:pPr>
            <a:r>
              <a:rPr lang="en-US" sz="3200" dirty="0"/>
              <a:t>Example Project: </a:t>
            </a:r>
            <a:r>
              <a:rPr lang="en-US" sz="3200" dirty="0" smtClean="0"/>
              <a:t>health and career education – career goals – grade five</a:t>
            </a:r>
            <a:endParaRPr lang="en-US" sz="3200" dirty="0"/>
          </a:p>
          <a:p>
            <a:r>
              <a:rPr lang="en-US" sz="3200" dirty="0"/>
              <a:t>B1 identify types of work that interest them</a:t>
            </a:r>
            <a:br>
              <a:rPr lang="en-US" sz="3200" dirty="0"/>
            </a:br>
            <a:r>
              <a:rPr lang="en-US" sz="3200" dirty="0"/>
              <a:t>B2 relate work habits to transferable skills (e.g., effective work habits learned in school can be used in </a:t>
            </a:r>
          </a:p>
          <a:p>
            <a:r>
              <a:rPr lang="en-US" sz="3200" dirty="0"/>
              <a:t>situations outside of school) </a:t>
            </a:r>
            <a:endParaRPr lang="en-US" sz="3200" dirty="0">
              <a:effectLst/>
            </a:endParaRPr>
          </a:p>
        </p:txBody>
      </p:sp>
    </p:spTree>
    <p:extLst>
      <p:ext uri="{BB962C8B-B14F-4D97-AF65-F5344CB8AC3E}">
        <p14:creationId xmlns:p14="http://schemas.microsoft.com/office/powerpoint/2010/main" val="2563514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197931" y="478362"/>
            <a:ext cx="6483101" cy="478369"/>
          </a:xfrm>
        </p:spPr>
        <p:txBody>
          <a:bodyPr>
            <a:noAutofit/>
          </a:bodyPr>
          <a:lstStyle/>
          <a:p>
            <a:r>
              <a:rPr lang="en-US" sz="3500" b="1" dirty="0" smtClean="0"/>
              <a:t>Movie Making Integration</a:t>
            </a:r>
            <a:endParaRPr lang="en-US" sz="3500" b="1" dirty="0"/>
          </a:p>
        </p:txBody>
      </p:sp>
      <p:pic>
        <p:nvPicPr>
          <p:cNvPr id="7" name="Picture 6" descr="Screen Shot 2015-04-30 at 10.17.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788" y="1001679"/>
            <a:ext cx="10261600" cy="2209800"/>
          </a:xfrm>
          <a:prstGeom prst="rect">
            <a:avLst/>
          </a:prstGeom>
        </p:spPr>
      </p:pic>
      <p:pic>
        <p:nvPicPr>
          <p:cNvPr id="8" name="Picture 7" descr="Screen Shot 2015-04-30 at 10.19.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9919" y="3392215"/>
            <a:ext cx="10579100" cy="3186976"/>
          </a:xfrm>
          <a:prstGeom prst="rect">
            <a:avLst/>
          </a:prstGeom>
        </p:spPr>
      </p:pic>
    </p:spTree>
    <p:extLst>
      <p:ext uri="{BB962C8B-B14F-4D97-AF65-F5344CB8AC3E}">
        <p14:creationId xmlns:p14="http://schemas.microsoft.com/office/powerpoint/2010/main" val="3719265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197931" y="478362"/>
            <a:ext cx="6483101" cy="478369"/>
          </a:xfrm>
        </p:spPr>
        <p:txBody>
          <a:bodyPr>
            <a:noAutofit/>
          </a:bodyPr>
          <a:lstStyle/>
          <a:p>
            <a:r>
              <a:rPr lang="en-US" sz="3500" b="1" dirty="0" smtClean="0"/>
              <a:t>Movie Making Integration</a:t>
            </a:r>
            <a:endParaRPr lang="en-US" sz="3500" b="1" dirty="0"/>
          </a:p>
        </p:txBody>
      </p:sp>
      <p:pic>
        <p:nvPicPr>
          <p:cNvPr id="7" name="Picture 6" descr="Screen Shot 2015-04-30 at 10.22.3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788" y="1510189"/>
            <a:ext cx="10553700" cy="4724400"/>
          </a:xfrm>
          <a:prstGeom prst="rect">
            <a:avLst/>
          </a:prstGeom>
        </p:spPr>
      </p:pic>
    </p:spTree>
    <p:extLst>
      <p:ext uri="{BB962C8B-B14F-4D97-AF65-F5344CB8AC3E}">
        <p14:creationId xmlns:p14="http://schemas.microsoft.com/office/powerpoint/2010/main" val="2774976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201" y="676314"/>
            <a:ext cx="5426158" cy="864317"/>
          </a:xfrm>
        </p:spPr>
        <p:txBody>
          <a:bodyPr/>
          <a:lstStyle/>
          <a:p>
            <a:r>
              <a:rPr lang="en-US" dirty="0" smtClean="0"/>
              <a:t>Scott Gregory</a:t>
            </a:r>
            <a:endParaRPr lang="en-US" dirty="0"/>
          </a:p>
        </p:txBody>
      </p:sp>
      <p:sp>
        <p:nvSpPr>
          <p:cNvPr id="4" name="Text Placeholder 3"/>
          <p:cNvSpPr>
            <a:spLocks noGrp="1"/>
          </p:cNvSpPr>
          <p:nvPr>
            <p:ph type="body" sz="half" idx="2"/>
          </p:nvPr>
        </p:nvSpPr>
        <p:spPr>
          <a:xfrm>
            <a:off x="1202352" y="1715531"/>
            <a:ext cx="7489137" cy="4321818"/>
          </a:xfrm>
        </p:spPr>
        <p:txBody>
          <a:bodyPr>
            <a:normAutofit/>
          </a:bodyPr>
          <a:lstStyle/>
          <a:p>
            <a:pPr algn="l"/>
            <a:r>
              <a:rPr lang="en-US" dirty="0"/>
              <a:t>I have a lot of experience with developing projects that address learning outcomes across multiple subject areas in the grade 5 and 6 curriculum. Since a technology project can demand a significant time commitment, I found it important to have the projects that provide assessment in more than one subject area. I have an interest in projects that incorporate the following technology:</a:t>
            </a:r>
          </a:p>
          <a:p>
            <a:pPr lvl="0" algn="l"/>
            <a:r>
              <a:rPr lang="en-US" dirty="0"/>
              <a:t>PowerPoint presentations                   -  Podcasts (radio plays)</a:t>
            </a:r>
          </a:p>
          <a:p>
            <a:pPr lvl="0" algn="l"/>
            <a:r>
              <a:rPr lang="en-US" dirty="0"/>
              <a:t>Comic Life projects                             -  Blogs</a:t>
            </a:r>
          </a:p>
          <a:p>
            <a:pPr lvl="0" algn="l"/>
            <a:r>
              <a:rPr lang="en-US" dirty="0"/>
              <a:t>iMovie (creating movies)                    -  Photo / video editing</a:t>
            </a:r>
          </a:p>
          <a:p>
            <a:pPr algn="l"/>
            <a:r>
              <a:rPr lang="en-US" dirty="0"/>
              <a:t>Brochures / Flyers                                 -  Story writing by story boarding </a:t>
            </a:r>
          </a:p>
        </p:txBody>
      </p:sp>
      <p:pic>
        <p:nvPicPr>
          <p:cNvPr id="5" name="Picture 4" descr="Scott MBPro Backup:Users:Scott:Pictures:iPhoto Library:Previews:2013:10:17:20131017-103229:YoVZtH0uTh+WJFk%ogc2BA:IMG_0049.JPG"/>
          <p:cNvPicPr/>
          <p:nvPr/>
        </p:nvPicPr>
        <p:blipFill>
          <a:blip r:embed="rId2">
            <a:extLst>
              <a:ext uri="{28A0092B-C50C-407E-A947-70E740481C1C}">
                <a14:useLocalDpi xmlns:a14="http://schemas.microsoft.com/office/drawing/2010/main" val="0"/>
              </a:ext>
            </a:extLst>
          </a:blip>
          <a:srcRect/>
          <a:stretch>
            <a:fillRect/>
          </a:stretch>
        </p:blipFill>
        <p:spPr bwMode="auto">
          <a:xfrm>
            <a:off x="8625519" y="445378"/>
            <a:ext cx="2935645" cy="2243387"/>
          </a:xfrm>
          <a:prstGeom prst="rect">
            <a:avLst/>
          </a:prstGeom>
          <a:noFill/>
          <a:ln>
            <a:noFill/>
          </a:ln>
        </p:spPr>
      </p:pic>
    </p:spTree>
    <p:extLst>
      <p:ext uri="{BB962C8B-B14F-4D97-AF65-F5344CB8AC3E}">
        <p14:creationId xmlns:p14="http://schemas.microsoft.com/office/powerpoint/2010/main" val="1097208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197931" y="478362"/>
            <a:ext cx="6483101" cy="478369"/>
          </a:xfrm>
        </p:spPr>
        <p:txBody>
          <a:bodyPr>
            <a:noAutofit/>
          </a:bodyPr>
          <a:lstStyle/>
          <a:p>
            <a:r>
              <a:rPr lang="en-US" sz="3500" b="1" dirty="0" smtClean="0"/>
              <a:t>Movie Making Integration</a:t>
            </a:r>
            <a:endParaRPr lang="en-US" sz="3500" b="1" dirty="0"/>
          </a:p>
        </p:txBody>
      </p:sp>
      <p:pic>
        <p:nvPicPr>
          <p:cNvPr id="7" name="Picture 6" descr="Screen Shot 2015-04-30 at 10.24.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5498" y="1301122"/>
            <a:ext cx="10109200" cy="5556877"/>
          </a:xfrm>
          <a:prstGeom prst="rect">
            <a:avLst/>
          </a:prstGeom>
        </p:spPr>
      </p:pic>
    </p:spTree>
    <p:extLst>
      <p:ext uri="{BB962C8B-B14F-4D97-AF65-F5344CB8AC3E}">
        <p14:creationId xmlns:p14="http://schemas.microsoft.com/office/powerpoint/2010/main" val="1195185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197931" y="478362"/>
            <a:ext cx="6483101" cy="478369"/>
          </a:xfrm>
        </p:spPr>
        <p:txBody>
          <a:bodyPr>
            <a:noAutofit/>
          </a:bodyPr>
          <a:lstStyle/>
          <a:p>
            <a:r>
              <a:rPr lang="en-US" sz="3500" b="1" dirty="0" smtClean="0"/>
              <a:t>Movie Making Integration</a:t>
            </a:r>
            <a:endParaRPr lang="en-US" sz="3500" b="1" dirty="0"/>
          </a:p>
        </p:txBody>
      </p:sp>
      <p:pic>
        <p:nvPicPr>
          <p:cNvPr id="7" name="Picture 6" descr="Screen Shot 2015-04-30 at 10.26.0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603" y="1146513"/>
            <a:ext cx="9918700" cy="5544973"/>
          </a:xfrm>
          <a:prstGeom prst="rect">
            <a:avLst/>
          </a:prstGeom>
        </p:spPr>
      </p:pic>
    </p:spTree>
    <p:extLst>
      <p:ext uri="{BB962C8B-B14F-4D97-AF65-F5344CB8AC3E}">
        <p14:creationId xmlns:p14="http://schemas.microsoft.com/office/powerpoint/2010/main" val="3340855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197931" y="478362"/>
            <a:ext cx="6483101" cy="478369"/>
          </a:xfrm>
        </p:spPr>
        <p:txBody>
          <a:bodyPr>
            <a:noAutofit/>
          </a:bodyPr>
          <a:lstStyle/>
          <a:p>
            <a:r>
              <a:rPr lang="en-US" sz="3500" b="1" dirty="0" smtClean="0"/>
              <a:t>Movie Making Integration</a:t>
            </a:r>
            <a:endParaRPr lang="en-US" sz="3500" b="1" dirty="0"/>
          </a:p>
        </p:txBody>
      </p:sp>
      <p:pic>
        <p:nvPicPr>
          <p:cNvPr id="7" name="Picture 6" descr="Screen Shot 2015-04-30 at 10.27.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0629" y="1311724"/>
            <a:ext cx="10147300" cy="5302315"/>
          </a:xfrm>
          <a:prstGeom prst="rect">
            <a:avLst/>
          </a:prstGeom>
        </p:spPr>
      </p:pic>
    </p:spTree>
    <p:extLst>
      <p:ext uri="{BB962C8B-B14F-4D97-AF65-F5344CB8AC3E}">
        <p14:creationId xmlns:p14="http://schemas.microsoft.com/office/powerpoint/2010/main" val="4088842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766" y="2756080"/>
            <a:ext cx="3827218" cy="875082"/>
          </a:xfrm>
        </p:spPr>
        <p:txBody>
          <a:bodyPr/>
          <a:lstStyle/>
          <a:p>
            <a:r>
              <a:rPr lang="en-US" dirty="0" smtClean="0"/>
              <a:t>QR codes!!!!!!!!!!</a:t>
            </a:r>
            <a:endParaRPr lang="en-US" dirty="0"/>
          </a:p>
        </p:txBody>
      </p:sp>
      <p:pic>
        <p:nvPicPr>
          <p:cNvPr id="3074" name="Picture 2" descr="qr-code to message playback, save/scan this image or copy link abo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7906" y="1222822"/>
            <a:ext cx="5210175" cy="52101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3374242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rPr>
              <a:t>http://</a:t>
            </a:r>
            <a:r>
              <a:rPr lang="en-US" dirty="0" smtClean="0">
                <a:hlinkClick r:id="rId2"/>
              </a:rPr>
              <a:t>qrvoice.net</a:t>
            </a:r>
            <a:r>
              <a:rPr lang="en-US" dirty="0"/>
              <a:t> </a:t>
            </a:r>
          </a:p>
        </p:txBody>
      </p:sp>
      <p:sp>
        <p:nvSpPr>
          <p:cNvPr id="3" name="TextBox 2"/>
          <p:cNvSpPr txBox="1"/>
          <p:nvPr/>
        </p:nvSpPr>
        <p:spPr>
          <a:xfrm>
            <a:off x="2034862" y="2743200"/>
            <a:ext cx="8976575" cy="3416320"/>
          </a:xfrm>
          <a:prstGeom prst="rect">
            <a:avLst/>
          </a:prstGeom>
          <a:noFill/>
        </p:spPr>
        <p:txBody>
          <a:bodyPr wrap="square" rtlCol="0">
            <a:spAutoFit/>
          </a:bodyPr>
          <a:lstStyle/>
          <a:p>
            <a:pPr algn="ctr"/>
            <a:r>
              <a:rPr lang="en-US" sz="3600" dirty="0" smtClean="0"/>
              <a:t>This website will allow you to input 100 characters of text and will create a QR code for you at the click of a button. Not only are all school laptops equipped with QR code readers (</a:t>
            </a:r>
            <a:r>
              <a:rPr lang="en-US" sz="3600" dirty="0" err="1" smtClean="0"/>
              <a:t>QuickMark</a:t>
            </a:r>
            <a:r>
              <a:rPr lang="en-US" sz="3600" dirty="0" smtClean="0"/>
              <a:t>) but you can get free readers for mobile devices from the iTunes store.</a:t>
            </a:r>
            <a:endParaRPr lang="en-US" sz="3600" dirty="0"/>
          </a:p>
        </p:txBody>
      </p:sp>
    </p:spTree>
    <p:extLst>
      <p:ext uri="{BB962C8B-B14F-4D97-AF65-F5344CB8AC3E}">
        <p14:creationId xmlns:p14="http://schemas.microsoft.com/office/powerpoint/2010/main" val="36289443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73259"/>
            <a:ext cx="10018713" cy="1752599"/>
          </a:xfrm>
        </p:spPr>
        <p:txBody>
          <a:bodyPr/>
          <a:lstStyle/>
          <a:p>
            <a:r>
              <a:rPr lang="en-US" dirty="0" smtClean="0"/>
              <a:t>Potential uses of QR voice….</a:t>
            </a:r>
            <a:endParaRPr lang="en-US" dirty="0"/>
          </a:p>
        </p:txBody>
      </p:sp>
      <p:sp>
        <p:nvSpPr>
          <p:cNvPr id="3" name="TextBox 2"/>
          <p:cNvSpPr txBox="1"/>
          <p:nvPr/>
        </p:nvSpPr>
        <p:spPr>
          <a:xfrm rot="20670891">
            <a:off x="1836607" y="1997512"/>
            <a:ext cx="2206157" cy="523220"/>
          </a:xfrm>
          <a:prstGeom prst="rect">
            <a:avLst/>
          </a:prstGeom>
          <a:noFill/>
        </p:spPr>
        <p:txBody>
          <a:bodyPr wrap="square" rtlCol="0">
            <a:spAutoFit/>
          </a:bodyPr>
          <a:lstStyle/>
          <a:p>
            <a:r>
              <a:rPr lang="en-US" sz="2800" dirty="0" smtClean="0">
                <a:solidFill>
                  <a:schemeClr val="accent1">
                    <a:lumMod val="75000"/>
                  </a:schemeClr>
                </a:solidFill>
              </a:rPr>
              <a:t>School Tours</a:t>
            </a:r>
          </a:p>
        </p:txBody>
      </p:sp>
      <p:sp>
        <p:nvSpPr>
          <p:cNvPr id="4" name="TextBox 3"/>
          <p:cNvSpPr txBox="1"/>
          <p:nvPr/>
        </p:nvSpPr>
        <p:spPr>
          <a:xfrm rot="1069324">
            <a:off x="6967470" y="2351289"/>
            <a:ext cx="4256293" cy="523220"/>
          </a:xfrm>
          <a:prstGeom prst="rect">
            <a:avLst/>
          </a:prstGeom>
          <a:noFill/>
        </p:spPr>
        <p:txBody>
          <a:bodyPr wrap="none" rtlCol="0">
            <a:spAutoFit/>
          </a:bodyPr>
          <a:lstStyle/>
          <a:p>
            <a:r>
              <a:rPr lang="en-US" sz="2800" dirty="0" smtClean="0">
                <a:solidFill>
                  <a:schemeClr val="accent5">
                    <a:lumMod val="75000"/>
                  </a:schemeClr>
                </a:solidFill>
              </a:rPr>
              <a:t>Gallery walk for art projects</a:t>
            </a:r>
            <a:endParaRPr lang="en-US" sz="2800" dirty="0">
              <a:solidFill>
                <a:schemeClr val="accent5">
                  <a:lumMod val="75000"/>
                </a:schemeClr>
              </a:solidFill>
            </a:endParaRPr>
          </a:p>
        </p:txBody>
      </p:sp>
      <p:sp>
        <p:nvSpPr>
          <p:cNvPr id="5" name="TextBox 4"/>
          <p:cNvSpPr txBox="1"/>
          <p:nvPr/>
        </p:nvSpPr>
        <p:spPr>
          <a:xfrm>
            <a:off x="4224270" y="3218078"/>
            <a:ext cx="3296992" cy="523220"/>
          </a:xfrm>
          <a:prstGeom prst="rect">
            <a:avLst/>
          </a:prstGeom>
          <a:noFill/>
        </p:spPr>
        <p:txBody>
          <a:bodyPr wrap="square" rtlCol="0">
            <a:spAutoFit/>
          </a:bodyPr>
          <a:lstStyle/>
          <a:p>
            <a:r>
              <a:rPr lang="en-US" sz="2800" dirty="0" smtClean="0">
                <a:solidFill>
                  <a:srgbClr val="FF0000"/>
                </a:solidFill>
              </a:rPr>
              <a:t>Science Fair Projects</a:t>
            </a:r>
            <a:endParaRPr lang="en-US" sz="2800" dirty="0">
              <a:solidFill>
                <a:srgbClr val="FF0000"/>
              </a:solidFill>
            </a:endParaRPr>
          </a:p>
        </p:txBody>
      </p:sp>
      <p:sp>
        <p:nvSpPr>
          <p:cNvPr id="6" name="TextBox 5"/>
          <p:cNvSpPr txBox="1"/>
          <p:nvPr/>
        </p:nvSpPr>
        <p:spPr>
          <a:xfrm rot="20343346">
            <a:off x="6957033" y="4267709"/>
            <a:ext cx="3814352" cy="523220"/>
          </a:xfrm>
          <a:prstGeom prst="rect">
            <a:avLst/>
          </a:prstGeom>
          <a:noFill/>
        </p:spPr>
        <p:txBody>
          <a:bodyPr wrap="square" rtlCol="0">
            <a:spAutoFit/>
          </a:bodyPr>
          <a:lstStyle/>
          <a:p>
            <a:r>
              <a:rPr lang="en-US" sz="2800" dirty="0" smtClean="0">
                <a:solidFill>
                  <a:schemeClr val="accent2">
                    <a:lumMod val="75000"/>
                  </a:schemeClr>
                </a:solidFill>
              </a:rPr>
              <a:t>Step by Step Directions</a:t>
            </a:r>
            <a:endParaRPr lang="en-US" sz="2800" dirty="0">
              <a:solidFill>
                <a:schemeClr val="accent2">
                  <a:lumMod val="75000"/>
                </a:schemeClr>
              </a:solidFill>
            </a:endParaRPr>
          </a:p>
        </p:txBody>
      </p:sp>
      <p:sp>
        <p:nvSpPr>
          <p:cNvPr id="7" name="TextBox 6"/>
          <p:cNvSpPr txBox="1"/>
          <p:nvPr/>
        </p:nvSpPr>
        <p:spPr>
          <a:xfrm>
            <a:off x="5357612" y="6142570"/>
            <a:ext cx="5965864" cy="369332"/>
          </a:xfrm>
          <a:prstGeom prst="rect">
            <a:avLst/>
          </a:prstGeom>
          <a:noFill/>
        </p:spPr>
        <p:txBody>
          <a:bodyPr wrap="none" rtlCol="0">
            <a:spAutoFit/>
          </a:bodyPr>
          <a:lstStyle/>
          <a:p>
            <a:r>
              <a:rPr lang="en-US" dirty="0" smtClean="0"/>
              <a:t>Can you think of more?  Add them to our Today’s Meet site </a:t>
            </a:r>
            <a:r>
              <a:rPr lang="en-US" dirty="0" smtClean="0">
                <a:sym typeface="Wingdings" panose="05000000000000000000" pitchFamily="2" charset="2"/>
              </a:rPr>
              <a:t></a:t>
            </a:r>
            <a:endParaRPr lang="en-US" dirty="0"/>
          </a:p>
        </p:txBody>
      </p:sp>
      <p:sp>
        <p:nvSpPr>
          <p:cNvPr id="8" name="TextBox 7"/>
          <p:cNvSpPr txBox="1"/>
          <p:nvPr/>
        </p:nvSpPr>
        <p:spPr>
          <a:xfrm rot="1324521">
            <a:off x="1777134" y="4542223"/>
            <a:ext cx="3491697" cy="523220"/>
          </a:xfrm>
          <a:prstGeom prst="rect">
            <a:avLst/>
          </a:prstGeom>
          <a:noFill/>
        </p:spPr>
        <p:txBody>
          <a:bodyPr wrap="square" rtlCol="0">
            <a:spAutoFit/>
          </a:bodyPr>
          <a:lstStyle/>
          <a:p>
            <a:r>
              <a:rPr lang="en-US" sz="2800" dirty="0" smtClean="0">
                <a:solidFill>
                  <a:srgbClr val="FFC000"/>
                </a:solidFill>
              </a:rPr>
              <a:t>Novel / Book Reviews</a:t>
            </a:r>
            <a:endParaRPr lang="en-US" sz="2800" dirty="0">
              <a:solidFill>
                <a:srgbClr val="FFC000"/>
              </a:solidFill>
            </a:endParaRPr>
          </a:p>
        </p:txBody>
      </p:sp>
    </p:spTree>
    <p:extLst>
      <p:ext uri="{BB962C8B-B14F-4D97-AF65-F5344CB8AC3E}">
        <p14:creationId xmlns:p14="http://schemas.microsoft.com/office/powerpoint/2010/main" val="256662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8725" y="1005625"/>
            <a:ext cx="6123271" cy="1371600"/>
          </a:xfrm>
        </p:spPr>
        <p:txBody>
          <a:bodyPr>
            <a:noAutofit/>
          </a:bodyPr>
          <a:lstStyle/>
          <a:p>
            <a:r>
              <a:rPr lang="en-US" sz="4000" dirty="0" smtClean="0"/>
              <a:t>How could you implement this in your class tomorrow?</a:t>
            </a:r>
            <a:endParaRPr lang="en-US" sz="4000" dirty="0"/>
          </a:p>
        </p:txBody>
      </p:sp>
      <p:sp>
        <p:nvSpPr>
          <p:cNvPr id="4" name="Text Placeholder 3"/>
          <p:cNvSpPr>
            <a:spLocks noGrp="1"/>
          </p:cNvSpPr>
          <p:nvPr>
            <p:ph type="body" sz="half" idx="2"/>
          </p:nvPr>
        </p:nvSpPr>
        <p:spPr>
          <a:xfrm>
            <a:off x="2988725" y="3394656"/>
            <a:ext cx="6033119" cy="1828800"/>
          </a:xfrm>
        </p:spPr>
        <p:txBody>
          <a:bodyPr>
            <a:normAutofit/>
          </a:bodyPr>
          <a:lstStyle/>
          <a:p>
            <a:r>
              <a:rPr lang="en-US" sz="2800" dirty="0" smtClean="0"/>
              <a:t>Turn to a partner and discuss ways to adapt this activity to your own needs.</a:t>
            </a:r>
            <a:endParaRPr lang="en-US" sz="2800" dirty="0"/>
          </a:p>
        </p:txBody>
      </p:sp>
    </p:spTree>
    <p:extLst>
      <p:ext uri="{BB962C8B-B14F-4D97-AF65-F5344CB8AC3E}">
        <p14:creationId xmlns:p14="http://schemas.microsoft.com/office/powerpoint/2010/main" val="12458825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197931" y="478362"/>
            <a:ext cx="6483101" cy="478369"/>
          </a:xfrm>
        </p:spPr>
        <p:txBody>
          <a:bodyPr>
            <a:noAutofit/>
          </a:bodyPr>
          <a:lstStyle/>
          <a:p>
            <a:r>
              <a:rPr lang="en-US" sz="3500" b="1" dirty="0" smtClean="0"/>
              <a:t>Comic Life: Engaging Projects</a:t>
            </a:r>
            <a:endParaRPr lang="en-US" sz="3500" b="1" dirty="0"/>
          </a:p>
        </p:txBody>
      </p:sp>
      <p:sp>
        <p:nvSpPr>
          <p:cNvPr id="6" name="Rectangle 5"/>
          <p:cNvSpPr/>
          <p:nvPr/>
        </p:nvSpPr>
        <p:spPr>
          <a:xfrm>
            <a:off x="1287783" y="993738"/>
            <a:ext cx="10466680" cy="5570755"/>
          </a:xfrm>
          <a:prstGeom prst="rect">
            <a:avLst/>
          </a:prstGeom>
        </p:spPr>
        <p:txBody>
          <a:bodyPr wrap="square">
            <a:spAutoFit/>
          </a:bodyPr>
          <a:lstStyle/>
          <a:p>
            <a:pPr marL="285750" indent="-285750">
              <a:buFontTx/>
              <a:buChar char="-"/>
            </a:pPr>
            <a:r>
              <a:rPr lang="en-US" sz="2800" dirty="0" smtClean="0"/>
              <a:t>Students create their own comics without drawing</a:t>
            </a:r>
            <a:endParaRPr lang="en-US" sz="2800" dirty="0"/>
          </a:p>
          <a:p>
            <a:pPr marL="285750" indent="-285750">
              <a:buFontTx/>
              <a:buChar char="-"/>
            </a:pPr>
            <a:r>
              <a:rPr lang="en-US" sz="2800" dirty="0" smtClean="0"/>
              <a:t>Another great way to meet those hard to get to learning outcomes in H&amp;C.E., Science, and Social Studies</a:t>
            </a:r>
          </a:p>
          <a:p>
            <a:pPr marL="285750" indent="-285750">
              <a:buFontTx/>
              <a:buChar char="-"/>
            </a:pPr>
            <a:r>
              <a:rPr lang="en-US" sz="2800" dirty="0" smtClean="0">
                <a:effectLst/>
              </a:rPr>
              <a:t>Example project: health and career education – grade five – substance misuse prevention</a:t>
            </a:r>
          </a:p>
          <a:p>
            <a:pPr marL="742950" lvl="1" indent="-285750">
              <a:buFontTx/>
              <a:buChar char="-"/>
            </a:pPr>
            <a:r>
              <a:rPr lang="en-US" sz="2400" dirty="0"/>
              <a:t>A1  describe how various factors (e.g., access to accurate and relevant information, media and social influences) affect decision making </a:t>
            </a:r>
          </a:p>
          <a:p>
            <a:pPr marL="742950" lvl="1" indent="-285750">
              <a:buFontTx/>
              <a:buChar char="-"/>
            </a:pPr>
            <a:r>
              <a:rPr lang="en-US" sz="2400" dirty="0"/>
              <a:t>C1  identify factors that influence attitudes and decisions regarding healthy lifestyles (e.g., family, peer, media) </a:t>
            </a:r>
            <a:endParaRPr lang="en-US" sz="2400" dirty="0" smtClean="0"/>
          </a:p>
          <a:p>
            <a:pPr marL="742950" lvl="1" indent="-285750">
              <a:buFontTx/>
              <a:buChar char="-"/>
            </a:pPr>
            <a:r>
              <a:rPr lang="en-US" sz="2400" dirty="0"/>
              <a:t>C6  </a:t>
            </a:r>
            <a:r>
              <a:rPr lang="en-US" sz="2400" dirty="0" err="1"/>
              <a:t>analyse</a:t>
            </a:r>
            <a:r>
              <a:rPr lang="en-US" sz="2400" dirty="0"/>
              <a:t> behaviours that contribute to a safe and caring school environment (e.g., taking responsibility for personal actions, supporting others, promoting respect for diversity) </a:t>
            </a:r>
          </a:p>
          <a:p>
            <a:pPr marL="742950" lvl="1" indent="-285750">
              <a:buFontTx/>
              <a:buChar char="-"/>
            </a:pPr>
            <a:r>
              <a:rPr lang="en-US" sz="2400" dirty="0"/>
              <a:t>C10 </a:t>
            </a:r>
            <a:r>
              <a:rPr lang="en-US" sz="2400" dirty="0" err="1" smtClean="0"/>
              <a:t>analyse</a:t>
            </a:r>
            <a:r>
              <a:rPr lang="en-US" sz="2400" dirty="0" smtClean="0"/>
              <a:t> factors that contribute to the use of alcohol, tobacco, and other drugs</a:t>
            </a:r>
            <a:endParaRPr lang="en-US" sz="2400" dirty="0"/>
          </a:p>
        </p:txBody>
      </p:sp>
    </p:spTree>
    <p:extLst>
      <p:ext uri="{BB962C8B-B14F-4D97-AF65-F5344CB8AC3E}">
        <p14:creationId xmlns:p14="http://schemas.microsoft.com/office/powerpoint/2010/main" val="1418973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197931" y="478362"/>
            <a:ext cx="6483101" cy="478369"/>
          </a:xfrm>
        </p:spPr>
        <p:txBody>
          <a:bodyPr>
            <a:noAutofit/>
          </a:bodyPr>
          <a:lstStyle/>
          <a:p>
            <a:r>
              <a:rPr lang="en-US" sz="3500" b="1" dirty="0" smtClean="0"/>
              <a:t>Comic Life: Engaging Projects</a:t>
            </a:r>
            <a:endParaRPr lang="en-US" sz="3500" b="1" dirty="0"/>
          </a:p>
        </p:txBody>
      </p:sp>
      <p:pic>
        <p:nvPicPr>
          <p:cNvPr id="7" name="Picture 6" descr="Screen Shot 2015-04-30 at 10.43.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4524" y="1033389"/>
            <a:ext cx="10329710" cy="5472223"/>
          </a:xfrm>
          <a:prstGeom prst="rect">
            <a:avLst/>
          </a:prstGeom>
        </p:spPr>
      </p:pic>
    </p:spTree>
    <p:extLst>
      <p:ext uri="{BB962C8B-B14F-4D97-AF65-F5344CB8AC3E}">
        <p14:creationId xmlns:p14="http://schemas.microsoft.com/office/powerpoint/2010/main" val="3725339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197931" y="478362"/>
            <a:ext cx="6483101" cy="478369"/>
          </a:xfrm>
        </p:spPr>
        <p:txBody>
          <a:bodyPr>
            <a:noAutofit/>
          </a:bodyPr>
          <a:lstStyle/>
          <a:p>
            <a:r>
              <a:rPr lang="en-US" sz="3500" b="1" dirty="0" smtClean="0"/>
              <a:t>Comic Life: Engaging Projects</a:t>
            </a:r>
            <a:endParaRPr lang="en-US" sz="3500" b="1" dirty="0"/>
          </a:p>
        </p:txBody>
      </p:sp>
      <p:pic>
        <p:nvPicPr>
          <p:cNvPr id="7" name="Picture 6" descr="Screen Shot 2015-04-30 at 10.44.5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512" y="976316"/>
            <a:ext cx="11030487" cy="5881683"/>
          </a:xfrm>
          <a:prstGeom prst="rect">
            <a:avLst/>
          </a:prstGeom>
        </p:spPr>
      </p:pic>
    </p:spTree>
    <p:extLst>
      <p:ext uri="{BB962C8B-B14F-4D97-AF65-F5344CB8AC3E}">
        <p14:creationId xmlns:p14="http://schemas.microsoft.com/office/powerpoint/2010/main" val="2898632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2876" y="464711"/>
            <a:ext cx="5426158" cy="1371600"/>
          </a:xfrm>
        </p:spPr>
        <p:txBody>
          <a:bodyPr/>
          <a:lstStyle/>
          <a:p>
            <a:r>
              <a:rPr lang="en-US" dirty="0" smtClean="0"/>
              <a:t>Kris Sward</a:t>
            </a:r>
            <a:endParaRPr lang="en-US" dirty="0"/>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5661" t="14286" r="4754" b="3174"/>
          <a:stretch/>
        </p:blipFill>
        <p:spPr>
          <a:xfrm>
            <a:off x="7572778" y="795620"/>
            <a:ext cx="4005330" cy="4935478"/>
          </a:xfrm>
        </p:spPr>
      </p:pic>
      <p:sp>
        <p:nvSpPr>
          <p:cNvPr id="4" name="Text Placeholder 3"/>
          <p:cNvSpPr>
            <a:spLocks noGrp="1"/>
          </p:cNvSpPr>
          <p:nvPr>
            <p:ph type="body" sz="half" idx="2"/>
          </p:nvPr>
        </p:nvSpPr>
        <p:spPr>
          <a:xfrm>
            <a:off x="1572876" y="2390102"/>
            <a:ext cx="5426158" cy="3856152"/>
          </a:xfrm>
        </p:spPr>
        <p:txBody>
          <a:bodyPr>
            <a:normAutofit/>
          </a:bodyPr>
          <a:lstStyle/>
          <a:p>
            <a:r>
              <a:rPr lang="en-US" dirty="0"/>
              <a:t>Grade 5/6</a:t>
            </a:r>
          </a:p>
          <a:p>
            <a:r>
              <a:rPr lang="en-US" dirty="0"/>
              <a:t>Chilliwack School District</a:t>
            </a:r>
          </a:p>
          <a:p>
            <a:r>
              <a:rPr lang="en-US" dirty="0"/>
              <a:t>Teaching for 9 years</a:t>
            </a:r>
          </a:p>
          <a:p>
            <a:r>
              <a:rPr lang="en-US" dirty="0"/>
              <a:t>Techie for three or four </a:t>
            </a:r>
            <a:r>
              <a:rPr lang="en-US" dirty="0" smtClean="0"/>
              <a:t/>
            </a:r>
            <a:br>
              <a:rPr lang="en-US" dirty="0" smtClean="0"/>
            </a:br>
            <a:r>
              <a:rPr lang="en-US" dirty="0" smtClean="0"/>
              <a:t>(</a:t>
            </a:r>
            <a:r>
              <a:rPr lang="en-US" dirty="0"/>
              <a:t>it’s been an interesting journey!)</a:t>
            </a:r>
          </a:p>
          <a:p>
            <a:r>
              <a:rPr lang="en-US" dirty="0" smtClean="0"/>
              <a:t>Finished </a:t>
            </a:r>
            <a:r>
              <a:rPr lang="en-US" dirty="0"/>
              <a:t>the OLTD program through VIU in June, 2015</a:t>
            </a:r>
          </a:p>
          <a:p>
            <a:r>
              <a:rPr lang="en-US" dirty="0"/>
              <a:t>Finished my Master’s project in September, </a:t>
            </a:r>
            <a:r>
              <a:rPr lang="en-US" dirty="0" smtClean="0"/>
              <a:t>2015</a:t>
            </a:r>
            <a:br>
              <a:rPr lang="en-US" dirty="0" smtClean="0"/>
            </a:br>
            <a:r>
              <a:rPr lang="en-US" dirty="0" smtClean="0"/>
              <a:t>“Digital Citizenship in the Intermediate Classroom”</a:t>
            </a:r>
          </a:p>
          <a:p>
            <a:r>
              <a:rPr lang="en-US" dirty="0"/>
              <a:t>Educational Technology Facilitator in the District </a:t>
            </a:r>
            <a:r>
              <a:rPr lang="en-US" dirty="0" smtClean="0"/>
              <a:t/>
            </a:r>
            <a:br>
              <a:rPr lang="en-US" dirty="0" smtClean="0"/>
            </a:br>
            <a:r>
              <a:rPr lang="en-US" dirty="0" smtClean="0"/>
              <a:t>(</a:t>
            </a:r>
            <a:r>
              <a:rPr lang="en-US" dirty="0"/>
              <a:t>one of a team of </a:t>
            </a:r>
            <a:r>
              <a:rPr lang="en-US" dirty="0" smtClean="0"/>
              <a:t>four who can help in your classroom)</a:t>
            </a:r>
            <a:endParaRPr lang="en-US" dirty="0"/>
          </a:p>
          <a:p>
            <a:endParaRPr lang="en-US" dirty="0"/>
          </a:p>
          <a:p>
            <a:endParaRPr lang="en-US" dirty="0"/>
          </a:p>
        </p:txBody>
      </p:sp>
    </p:spTree>
    <p:extLst>
      <p:ext uri="{BB962C8B-B14F-4D97-AF65-F5344CB8AC3E}">
        <p14:creationId xmlns:p14="http://schemas.microsoft.com/office/powerpoint/2010/main" val="28299302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197931" y="106602"/>
            <a:ext cx="6483101" cy="478369"/>
          </a:xfrm>
        </p:spPr>
        <p:txBody>
          <a:bodyPr>
            <a:noAutofit/>
          </a:bodyPr>
          <a:lstStyle/>
          <a:p>
            <a:r>
              <a:rPr lang="en-US" sz="3500" b="1" dirty="0" smtClean="0"/>
              <a:t>Comic Life: Engaging Projects</a:t>
            </a:r>
            <a:endParaRPr lang="en-US" sz="3500" b="1" dirty="0"/>
          </a:p>
        </p:txBody>
      </p:sp>
    </p:spTree>
    <p:extLst>
      <p:ext uri="{BB962C8B-B14F-4D97-AF65-F5344CB8AC3E}">
        <p14:creationId xmlns:p14="http://schemas.microsoft.com/office/powerpoint/2010/main" val="3575998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612" y="312312"/>
            <a:ext cx="10018713" cy="1752599"/>
          </a:xfrm>
        </p:spPr>
        <p:txBody>
          <a:bodyPr/>
          <a:lstStyle/>
          <a:p>
            <a:r>
              <a:rPr lang="en-US" dirty="0" smtClean="0"/>
              <a:t>Education.weebly.com</a:t>
            </a:r>
            <a:endParaRPr lang="en-US" dirty="0"/>
          </a:p>
        </p:txBody>
      </p:sp>
      <p:sp>
        <p:nvSpPr>
          <p:cNvPr id="3" name="TextBox 2"/>
          <p:cNvSpPr txBox="1"/>
          <p:nvPr/>
        </p:nvSpPr>
        <p:spPr>
          <a:xfrm>
            <a:off x="1584101" y="2279561"/>
            <a:ext cx="10182896" cy="3970318"/>
          </a:xfrm>
          <a:prstGeom prst="rect">
            <a:avLst/>
          </a:prstGeom>
          <a:noFill/>
        </p:spPr>
        <p:txBody>
          <a:bodyPr wrap="square" rtlCol="0">
            <a:spAutoFit/>
          </a:bodyPr>
          <a:lstStyle/>
          <a:p>
            <a:pPr algn="just"/>
            <a:r>
              <a:rPr lang="en-US" sz="2800" dirty="0" smtClean="0"/>
              <a:t>Students can create </a:t>
            </a:r>
            <a:r>
              <a:rPr lang="en-US" sz="2800" dirty="0" err="1" smtClean="0"/>
              <a:t>ePortfolio’s</a:t>
            </a:r>
            <a:r>
              <a:rPr lang="en-US" sz="2800" dirty="0" smtClean="0"/>
              <a:t> and blog weekly journal entries instead of keeping paper copies. I’ve worked on this project with students as young as grade 2 and had great success with my own grade 5/6 class creating their own personal websites.</a:t>
            </a:r>
          </a:p>
          <a:p>
            <a:pPr algn="just"/>
            <a:endParaRPr lang="en-US" sz="2800" dirty="0"/>
          </a:p>
          <a:p>
            <a:pPr algn="just"/>
            <a:r>
              <a:rPr lang="en-US" sz="2800" dirty="0" smtClean="0"/>
              <a:t>Please note: there are additional safety considerations when students post material online. For a permission form template or to understand some safety considerations, please email me for more information.</a:t>
            </a:r>
            <a:endParaRPr lang="en-US" sz="2800" dirty="0"/>
          </a:p>
        </p:txBody>
      </p:sp>
    </p:spTree>
    <p:extLst>
      <p:ext uri="{BB962C8B-B14F-4D97-AF65-F5344CB8AC3E}">
        <p14:creationId xmlns:p14="http://schemas.microsoft.com/office/powerpoint/2010/main" val="13085181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94970" y="1880161"/>
            <a:ext cx="3340594" cy="369332"/>
          </a:xfrm>
          <a:prstGeom prst="rect">
            <a:avLst/>
          </a:prstGeom>
        </p:spPr>
        <p:txBody>
          <a:bodyPr wrap="none">
            <a:spAutoFit/>
          </a:bodyPr>
          <a:lstStyle/>
          <a:p>
            <a:r>
              <a:rPr lang="en-US" dirty="0"/>
              <a:t>http://clesmrssward.weebly.com/</a:t>
            </a:r>
          </a:p>
        </p:txBody>
      </p:sp>
      <p:sp>
        <p:nvSpPr>
          <p:cNvPr id="5" name="TextBox 4"/>
          <p:cNvSpPr txBox="1"/>
          <p:nvPr/>
        </p:nvSpPr>
        <p:spPr>
          <a:xfrm>
            <a:off x="2588654" y="412124"/>
            <a:ext cx="6387921" cy="707886"/>
          </a:xfrm>
          <a:prstGeom prst="rect">
            <a:avLst/>
          </a:prstGeom>
          <a:noFill/>
        </p:spPr>
        <p:txBody>
          <a:bodyPr wrap="square" rtlCol="0">
            <a:spAutoFit/>
          </a:bodyPr>
          <a:lstStyle/>
          <a:p>
            <a:r>
              <a:rPr lang="en-US" sz="4000" dirty="0" smtClean="0">
                <a:solidFill>
                  <a:srgbClr val="0070C0"/>
                </a:solidFill>
              </a:rPr>
              <a:t>Some examples:</a:t>
            </a:r>
            <a:endParaRPr lang="en-US" sz="4000" dirty="0">
              <a:solidFill>
                <a:srgbClr val="0070C0"/>
              </a:solidFill>
            </a:endParaRPr>
          </a:p>
        </p:txBody>
      </p:sp>
    </p:spTree>
    <p:extLst>
      <p:ext uri="{BB962C8B-B14F-4D97-AF65-F5344CB8AC3E}">
        <p14:creationId xmlns:p14="http://schemas.microsoft.com/office/powerpoint/2010/main" val="26572458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4856" y="4225343"/>
            <a:ext cx="10431887" cy="1371600"/>
          </a:xfrm>
        </p:spPr>
        <p:txBody>
          <a:bodyPr>
            <a:noAutofit/>
          </a:bodyPr>
          <a:lstStyle/>
          <a:p>
            <a:r>
              <a:rPr lang="en-US" sz="4000" dirty="0" smtClean="0"/>
              <a:t>What about a class website as a first step? </a:t>
            </a:r>
            <a:br>
              <a:rPr lang="en-US" sz="4000" dirty="0" smtClean="0"/>
            </a:br>
            <a:r>
              <a:rPr lang="en-US" sz="4000" dirty="0" smtClean="0"/>
              <a:t>Good news – you already have one!</a:t>
            </a:r>
            <a:br>
              <a:rPr lang="en-US" sz="4000" dirty="0" smtClean="0"/>
            </a:br>
            <a:r>
              <a:rPr lang="en-US" sz="4000" dirty="0" smtClean="0"/>
              <a:t/>
            </a:r>
            <a:br>
              <a:rPr lang="en-US" sz="4000" dirty="0" smtClean="0"/>
            </a:br>
            <a:r>
              <a:rPr lang="en-US" sz="4000" dirty="0" smtClean="0"/>
              <a:t>Ask your administrator for a username and password for your class site attached to your </a:t>
            </a:r>
            <a:r>
              <a:rPr lang="en-US" sz="4000" dirty="0"/>
              <a:t>school website</a:t>
            </a:r>
            <a:br>
              <a:rPr lang="en-US" sz="4000" dirty="0"/>
            </a:br>
            <a:r>
              <a:rPr lang="en-US" sz="4000" dirty="0"/>
              <a:t>(</a:t>
            </a:r>
            <a:r>
              <a:rPr lang="en-US" sz="4000" dirty="0">
                <a:hlinkClick r:id="rId2"/>
              </a:rPr>
              <a:t>http://</a:t>
            </a:r>
            <a:r>
              <a:rPr lang="en-US" sz="4000" dirty="0" smtClean="0">
                <a:hlinkClick r:id="rId2"/>
              </a:rPr>
              <a:t>cultuslake.sd33.bc.ca/classroom/sward</a:t>
            </a:r>
            <a:r>
              <a:rPr lang="en-US" sz="4000" dirty="0" smtClean="0"/>
              <a:t>) </a:t>
            </a:r>
            <a:endParaRPr lang="en-US" sz="4000" dirty="0"/>
          </a:p>
        </p:txBody>
      </p:sp>
    </p:spTree>
    <p:extLst>
      <p:ext uri="{BB962C8B-B14F-4D97-AF65-F5344CB8AC3E}">
        <p14:creationId xmlns:p14="http://schemas.microsoft.com/office/powerpoint/2010/main" val="8063048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197931" y="478362"/>
            <a:ext cx="6483101" cy="478369"/>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500" b="1" dirty="0" smtClean="0"/>
              <a:t>Podcasting: Adding Technology to Reader’s Theatre</a:t>
            </a:r>
            <a:endParaRPr lang="en-US" sz="3500" b="1" dirty="0"/>
          </a:p>
        </p:txBody>
      </p:sp>
      <p:sp>
        <p:nvSpPr>
          <p:cNvPr id="5" name="Rectangle 4"/>
          <p:cNvSpPr/>
          <p:nvPr/>
        </p:nvSpPr>
        <p:spPr>
          <a:xfrm>
            <a:off x="1287783" y="1690788"/>
            <a:ext cx="10466680" cy="3539431"/>
          </a:xfrm>
          <a:prstGeom prst="rect">
            <a:avLst/>
          </a:prstGeom>
        </p:spPr>
        <p:txBody>
          <a:bodyPr wrap="square">
            <a:spAutoFit/>
          </a:bodyPr>
          <a:lstStyle/>
          <a:p>
            <a:pPr marL="285750" indent="-285750">
              <a:buFontTx/>
              <a:buChar char="-"/>
            </a:pPr>
            <a:r>
              <a:rPr lang="en-US" sz="2800" dirty="0" smtClean="0"/>
              <a:t>Podcasting allows students all the benefits of reader’s theatre (reading fluency practice, reading with enthusiasm) and uses digital literacy skills</a:t>
            </a:r>
            <a:endParaRPr lang="en-US" sz="2800" dirty="0"/>
          </a:p>
          <a:p>
            <a:pPr marL="285750" indent="-285750">
              <a:buFontTx/>
              <a:buChar char="-"/>
            </a:pPr>
            <a:r>
              <a:rPr lang="en-US" sz="2800" dirty="0" smtClean="0"/>
              <a:t>Students learn/practice recording themselves with an </a:t>
            </a:r>
            <a:r>
              <a:rPr lang="en-US" sz="2800" dirty="0" err="1" smtClean="0"/>
              <a:t>iPad</a:t>
            </a:r>
            <a:r>
              <a:rPr lang="en-US" sz="2800" dirty="0" smtClean="0"/>
              <a:t>/iPod/computer, building a story on a timeline, editing/cropping sound clips, and adding sound effects or music</a:t>
            </a:r>
            <a:endParaRPr lang="en-US" sz="2400" dirty="0" smtClean="0"/>
          </a:p>
          <a:p>
            <a:pPr marL="285750" indent="-285750">
              <a:buFontTx/>
              <a:buChar char="-"/>
            </a:pPr>
            <a:r>
              <a:rPr lang="en-US" sz="2800" dirty="0">
                <a:hlinkClick r:id="rId2"/>
              </a:rPr>
              <a:t>http://</a:t>
            </a:r>
            <a:r>
              <a:rPr lang="en-US" sz="2800" dirty="0" err="1">
                <a:hlinkClick r:id="rId2"/>
              </a:rPr>
              <a:t>portableradio.ca</a:t>
            </a:r>
            <a:r>
              <a:rPr lang="en-US" sz="2800" dirty="0">
                <a:hlinkClick r:id="rId2"/>
              </a:rPr>
              <a:t>/2014/03/01/king-midas-and-the-golden-touch-2/</a:t>
            </a:r>
            <a:endParaRPr lang="en-US" sz="2800" dirty="0" smtClean="0"/>
          </a:p>
        </p:txBody>
      </p:sp>
    </p:spTree>
    <p:extLst>
      <p:ext uri="{BB962C8B-B14F-4D97-AF65-F5344CB8AC3E}">
        <p14:creationId xmlns:p14="http://schemas.microsoft.com/office/powerpoint/2010/main" val="7024305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
            </a:r>
            <a:br>
              <a:rPr lang="en-US" dirty="0" smtClean="0"/>
            </a:br>
            <a:r>
              <a:rPr lang="en-US" dirty="0"/>
              <a:t/>
            </a:r>
            <a:br>
              <a:rPr lang="en-US" dirty="0"/>
            </a:br>
            <a:r>
              <a:rPr lang="en-US" dirty="0" smtClean="0"/>
              <a:t>Overwhelmed yet?</a:t>
            </a:r>
            <a:br>
              <a:rPr lang="en-US" dirty="0" smtClean="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5 minute break???</a:t>
            </a:r>
            <a:endParaRPr lang="en-US" dirty="0"/>
          </a:p>
        </p:txBody>
      </p:sp>
      <p:sp>
        <p:nvSpPr>
          <p:cNvPr id="3" name="Text Placeholder 2"/>
          <p:cNvSpPr>
            <a:spLocks noGrp="1"/>
          </p:cNvSpPr>
          <p:nvPr>
            <p:ph type="body" idx="1"/>
          </p:nvPr>
        </p:nvSpPr>
        <p:spPr/>
        <p:txBody>
          <a:bodyPr/>
          <a:lstStyle/>
          <a:p>
            <a:r>
              <a:rPr lang="en-US" dirty="0" smtClean="0"/>
              <a:t>Come back for some digital citizenship tools and a few of our </a:t>
            </a:r>
            <a:r>
              <a:rPr lang="en-US" dirty="0" err="1" smtClean="0"/>
              <a:t>favourite</a:t>
            </a:r>
            <a:r>
              <a:rPr lang="en-US" dirty="0" smtClean="0"/>
              <a:t> apps</a:t>
            </a:r>
            <a:endParaRPr lang="en-US" dirty="0"/>
          </a:p>
        </p:txBody>
      </p:sp>
      <p:pic>
        <p:nvPicPr>
          <p:cNvPr id="7172" name="Picture 4" descr="http://www.mysafela.org/wp-content/uploads/2014/08/drowning-h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2278" y="1590264"/>
            <a:ext cx="4164634" cy="260289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156111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8370" y="553910"/>
            <a:ext cx="11577711" cy="707886"/>
          </a:xfrm>
          <a:prstGeom prst="rect">
            <a:avLst/>
          </a:prstGeom>
          <a:noFill/>
        </p:spPr>
        <p:txBody>
          <a:bodyPr wrap="square" rtlCol="0">
            <a:spAutoFit/>
          </a:bodyPr>
          <a:lstStyle/>
          <a:p>
            <a:r>
              <a:rPr lang="en-US" sz="4000" dirty="0" smtClean="0">
                <a:solidFill>
                  <a:schemeClr val="bg2">
                    <a:lumMod val="75000"/>
                  </a:schemeClr>
                </a:solidFill>
              </a:rPr>
              <a:t>Why is there a need for digital citizenship?</a:t>
            </a:r>
            <a:endParaRPr lang="en-US" sz="4000" dirty="0">
              <a:solidFill>
                <a:schemeClr val="bg2">
                  <a:lumMod val="75000"/>
                </a:schemeClr>
              </a:solidFill>
            </a:endParaRPr>
          </a:p>
        </p:txBody>
      </p:sp>
      <p:sp>
        <p:nvSpPr>
          <p:cNvPr id="3" name="Rectangle 2"/>
          <p:cNvSpPr/>
          <p:nvPr/>
        </p:nvSpPr>
        <p:spPr>
          <a:xfrm rot="1479809">
            <a:off x="9071289" y="2856426"/>
            <a:ext cx="2166425" cy="286376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rot="1497918">
            <a:off x="9129933" y="2910717"/>
            <a:ext cx="2067950" cy="3046988"/>
          </a:xfrm>
          <a:prstGeom prst="rect">
            <a:avLst/>
          </a:prstGeom>
          <a:noFill/>
        </p:spPr>
        <p:txBody>
          <a:bodyPr wrap="square" rtlCol="0">
            <a:spAutoFit/>
          </a:bodyPr>
          <a:lstStyle/>
          <a:p>
            <a:r>
              <a:rPr lang="en-US" sz="1200" b="1" dirty="0">
                <a:solidFill>
                  <a:schemeClr val="accent1">
                    <a:lumMod val="50000"/>
                  </a:schemeClr>
                </a:solidFill>
              </a:rPr>
              <a:t>Welcome to Shaw Webmail</a:t>
            </a:r>
            <a:r>
              <a:rPr lang="en-US" sz="1200" dirty="0">
                <a:solidFill>
                  <a:schemeClr val="accent1">
                    <a:lumMod val="50000"/>
                  </a:schemeClr>
                </a:solidFill>
              </a:rPr>
              <a:t/>
            </a:r>
            <a:br>
              <a:rPr lang="en-US" sz="1200" dirty="0">
                <a:solidFill>
                  <a:schemeClr val="accent1">
                    <a:lumMod val="50000"/>
                  </a:schemeClr>
                </a:solidFill>
              </a:rPr>
            </a:br>
            <a:endParaRPr lang="en-US" sz="1200" dirty="0">
              <a:solidFill>
                <a:schemeClr val="accent1">
                  <a:lumMod val="50000"/>
                </a:schemeClr>
              </a:solidFill>
            </a:endParaRPr>
          </a:p>
          <a:p>
            <a:r>
              <a:rPr lang="en-US" sz="1200" dirty="0">
                <a:solidFill>
                  <a:schemeClr val="accent1">
                    <a:lumMod val="50000"/>
                  </a:schemeClr>
                </a:solidFill>
              </a:rPr>
              <a:t>We have detected some unusual activities Due to security protocols.</a:t>
            </a:r>
          </a:p>
          <a:p>
            <a:r>
              <a:rPr lang="en-US" sz="1200" dirty="0">
                <a:solidFill>
                  <a:schemeClr val="accent1">
                    <a:lumMod val="50000"/>
                  </a:schemeClr>
                </a:solidFill>
              </a:rPr>
              <a:t>You can not receive new messages until you update your mailbox.</a:t>
            </a:r>
          </a:p>
          <a:p>
            <a:r>
              <a:rPr lang="en-US" sz="1200" dirty="0">
                <a:solidFill>
                  <a:schemeClr val="accent1">
                    <a:lumMod val="50000"/>
                  </a:schemeClr>
                </a:solidFill>
              </a:rPr>
              <a:t>Your accounts has now been upgraded and needs to be updated.</a:t>
            </a:r>
          </a:p>
          <a:p>
            <a:r>
              <a:rPr lang="en-US" sz="1200" dirty="0">
                <a:solidFill>
                  <a:schemeClr val="accent1">
                    <a:lumMod val="50000"/>
                  </a:schemeClr>
                </a:solidFill>
              </a:rPr>
              <a:t>It's a few step </a:t>
            </a:r>
            <a:r>
              <a:rPr lang="en-US" sz="1200" dirty="0">
                <a:solidFill>
                  <a:schemeClr val="accent1">
                    <a:lumMod val="50000"/>
                  </a:schemeClr>
                </a:solidFill>
                <a:hlinkClick r:id="rId2"/>
              </a:rPr>
              <a:t>CLICK HERE</a:t>
            </a:r>
            <a:r>
              <a:rPr lang="en-US" sz="1200" dirty="0">
                <a:solidFill>
                  <a:schemeClr val="accent1">
                    <a:lumMod val="50000"/>
                  </a:schemeClr>
                </a:solidFill>
              </a:rPr>
              <a:t> to update now.</a:t>
            </a:r>
          </a:p>
          <a:p>
            <a:r>
              <a:rPr lang="en-US" sz="1200" dirty="0">
                <a:solidFill>
                  <a:schemeClr val="accent1">
                    <a:lumMod val="50000"/>
                  </a:schemeClr>
                </a:solidFill>
              </a:rPr>
              <a:t>© 2015 All Rights </a:t>
            </a:r>
          </a:p>
          <a:p>
            <a:r>
              <a:rPr lang="en-US" sz="1200" dirty="0">
                <a:solidFill>
                  <a:schemeClr val="accent1">
                    <a:lumMod val="50000"/>
                  </a:schemeClr>
                </a:solidFill>
              </a:rPr>
              <a:t>Reserved.</a:t>
            </a:r>
          </a:p>
          <a:p>
            <a:endParaRPr lang="en-US" sz="1200" dirty="0">
              <a:solidFill>
                <a:schemeClr val="accent1">
                  <a:lumMod val="50000"/>
                </a:schemeClr>
              </a:solidFill>
            </a:endParaRPr>
          </a:p>
        </p:txBody>
      </p:sp>
      <p:sp>
        <p:nvSpPr>
          <p:cNvPr id="5" name="Rectangle 4"/>
          <p:cNvSpPr/>
          <p:nvPr/>
        </p:nvSpPr>
        <p:spPr>
          <a:xfrm>
            <a:off x="1709125" y="1946137"/>
            <a:ext cx="6096000" cy="646331"/>
          </a:xfrm>
          <a:prstGeom prst="rect">
            <a:avLst/>
          </a:prstGeom>
        </p:spPr>
        <p:txBody>
          <a:bodyPr>
            <a:spAutoFit/>
          </a:bodyPr>
          <a:lstStyle/>
          <a:p>
            <a:r>
              <a:rPr lang="en-US" dirty="0">
                <a:solidFill>
                  <a:srgbClr val="000000"/>
                </a:solidFill>
                <a:latin typeface="georgia" panose="02040502050405020303" pitchFamily="18" charset="0"/>
              </a:rPr>
              <a:t>Twelve Surrey teens disciplined for sharing explicit photos of fellow </a:t>
            </a:r>
            <a:r>
              <a:rPr lang="en-US" dirty="0" smtClean="0">
                <a:solidFill>
                  <a:srgbClr val="000000"/>
                </a:solidFill>
                <a:latin typeface="georgia" panose="02040502050405020303" pitchFamily="18" charset="0"/>
              </a:rPr>
              <a:t>students                   ~ The Province, April 17, 2015</a:t>
            </a:r>
            <a:endParaRPr lang="en-US" b="0" i="0" dirty="0">
              <a:solidFill>
                <a:srgbClr val="000000"/>
              </a:solidFill>
              <a:effectLst/>
              <a:latin typeface="georgia" panose="02040502050405020303" pitchFamily="18" charset="0"/>
            </a:endParaRPr>
          </a:p>
        </p:txBody>
      </p:sp>
      <p:pic>
        <p:nvPicPr>
          <p:cNvPr id="1026" name="Picture 2" descr="https://pbs.twimg.com/profile_images/487613331360858115/XP1PspM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141933">
            <a:off x="1821896" y="3135892"/>
            <a:ext cx="1833358" cy="1833358"/>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p:cNvSpPr/>
          <p:nvPr/>
        </p:nvSpPr>
        <p:spPr>
          <a:xfrm>
            <a:off x="2460225" y="5438286"/>
            <a:ext cx="6096000" cy="646331"/>
          </a:xfrm>
          <a:prstGeom prst="rect">
            <a:avLst/>
          </a:prstGeom>
        </p:spPr>
        <p:txBody>
          <a:bodyPr>
            <a:spAutoFit/>
          </a:bodyPr>
          <a:lstStyle/>
          <a:p>
            <a:r>
              <a:rPr lang="en-US" dirty="0">
                <a:solidFill>
                  <a:srgbClr val="1A1A1A"/>
                </a:solidFill>
                <a:latin typeface="MetaSerifWeb-Book"/>
              </a:rPr>
              <a:t>SeaWorld Responds To California Drought By Draining Animal Tanks </a:t>
            </a:r>
            <a:r>
              <a:rPr lang="en-US" dirty="0" smtClean="0">
                <a:solidFill>
                  <a:srgbClr val="1A1A1A"/>
                </a:solidFill>
                <a:latin typeface="MetaSerifWeb-Book"/>
              </a:rPr>
              <a:t>Halfway         ~ The Onion, April 18, 2015</a:t>
            </a:r>
            <a:endParaRPr lang="en-US" b="0" i="0" dirty="0">
              <a:solidFill>
                <a:srgbClr val="1A1A1A"/>
              </a:solidFill>
              <a:effectLst/>
              <a:latin typeface="MetaSerifWeb-Book"/>
            </a:endParaRPr>
          </a:p>
        </p:txBody>
      </p:sp>
      <p:pic>
        <p:nvPicPr>
          <p:cNvPr id="1028" name="Picture 4" descr="http://jcsocialmarketing.com/wp-content/uploads/2014/08/facebook_like_logo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5721" y="3392612"/>
            <a:ext cx="2052431" cy="155086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27289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500"/>
                                        <p:tgtEl>
                                          <p:spTgt spid="102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026"/>
                                        </p:tgtEl>
                                        <p:attrNameLst>
                                          <p:attrName>style.visibility</p:attrName>
                                        </p:attrNameLst>
                                      </p:cBhvr>
                                      <p:to>
                                        <p:strVal val="visible"/>
                                      </p:to>
                                    </p:set>
                                    <p:animEffect transition="in" filter="wipe(down)">
                                      <p:cBhvr>
                                        <p:cTn id="36" dur="500"/>
                                        <p:tgtEl>
                                          <p:spTgt spid="1026"/>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1000" fill="hold"/>
                                        <p:tgtEl>
                                          <p:spTgt spid="6"/>
                                        </p:tgtEl>
                                        <p:attrNameLst>
                                          <p:attrName>ppt_w</p:attrName>
                                        </p:attrNameLst>
                                      </p:cBhvr>
                                      <p:tavLst>
                                        <p:tav tm="0">
                                          <p:val>
                                            <p:fltVal val="0"/>
                                          </p:val>
                                        </p:tav>
                                        <p:tav tm="100000">
                                          <p:val>
                                            <p:strVal val="#ppt_w"/>
                                          </p:val>
                                        </p:tav>
                                      </p:tavLst>
                                    </p:anim>
                                    <p:anim calcmode="lin" valueType="num">
                                      <p:cBhvr>
                                        <p:cTn id="42" dur="1000" fill="hold"/>
                                        <p:tgtEl>
                                          <p:spTgt spid="6"/>
                                        </p:tgtEl>
                                        <p:attrNameLst>
                                          <p:attrName>ppt_h</p:attrName>
                                        </p:attrNameLst>
                                      </p:cBhvr>
                                      <p:tavLst>
                                        <p:tav tm="0">
                                          <p:val>
                                            <p:fltVal val="0"/>
                                          </p:val>
                                        </p:tav>
                                        <p:tav tm="100000">
                                          <p:val>
                                            <p:strVal val="#ppt_h"/>
                                          </p:val>
                                        </p:tav>
                                      </p:tavLst>
                                    </p:anim>
                                    <p:anim calcmode="lin" valueType="num">
                                      <p:cBhvr>
                                        <p:cTn id="43" dur="1000" fill="hold"/>
                                        <p:tgtEl>
                                          <p:spTgt spid="6"/>
                                        </p:tgtEl>
                                        <p:attrNameLst>
                                          <p:attrName>style.rotation</p:attrName>
                                        </p:attrNameLst>
                                      </p:cBhvr>
                                      <p:tavLst>
                                        <p:tav tm="0">
                                          <p:val>
                                            <p:fltVal val="90"/>
                                          </p:val>
                                        </p:tav>
                                        <p:tav tm="100000">
                                          <p:val>
                                            <p:fltVal val="0"/>
                                          </p:val>
                                        </p:tav>
                                      </p:tavLst>
                                    </p:anim>
                                    <p:animEffect transition="in" filter="fade">
                                      <p:cBhvr>
                                        <p:cTn id="4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rotWithShape="1">
          <a:blip r:embed="rId2"/>
          <a:srcRect l="4370" t="6016" r="4337" b="5271"/>
          <a:stretch/>
        </p:blipFill>
        <p:spPr>
          <a:xfrm>
            <a:off x="177421" y="204717"/>
            <a:ext cx="11878101" cy="6489510"/>
          </a:xfrm>
          <a:prstGeom prst="rect">
            <a:avLst/>
          </a:prstGeom>
        </p:spPr>
      </p:pic>
    </p:spTree>
    <p:extLst>
      <p:ext uri="{BB962C8B-B14F-4D97-AF65-F5344CB8AC3E}">
        <p14:creationId xmlns:p14="http://schemas.microsoft.com/office/powerpoint/2010/main" val="42122881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Everfi.com</a:t>
            </a:r>
            <a:endParaRPr lang="en-US" dirty="0"/>
          </a:p>
        </p:txBody>
      </p:sp>
      <p:sp>
        <p:nvSpPr>
          <p:cNvPr id="3" name="TextBox 2"/>
          <p:cNvSpPr txBox="1"/>
          <p:nvPr/>
        </p:nvSpPr>
        <p:spPr>
          <a:xfrm>
            <a:off x="2617126" y="2743199"/>
            <a:ext cx="7753081" cy="3693319"/>
          </a:xfrm>
          <a:prstGeom prst="rect">
            <a:avLst/>
          </a:prstGeom>
          <a:noFill/>
        </p:spPr>
        <p:txBody>
          <a:bodyPr wrap="square" rtlCol="0">
            <a:spAutoFit/>
          </a:bodyPr>
          <a:lstStyle/>
          <a:p>
            <a:pPr algn="ctr"/>
            <a:r>
              <a:rPr lang="en-US" dirty="0"/>
              <a:t>New resource – sponsored by NHL – free for teachers </a:t>
            </a:r>
            <a:r>
              <a:rPr lang="en-US" dirty="0" smtClean="0">
                <a:sym typeface="Wingdings" panose="05000000000000000000" pitchFamily="2" charset="2"/>
              </a:rPr>
              <a:t></a:t>
            </a:r>
            <a:endParaRPr lang="en-US" dirty="0">
              <a:sym typeface="Wingdings" panose="05000000000000000000" pitchFamily="2" charset="2"/>
            </a:endParaRPr>
          </a:p>
          <a:p>
            <a:pPr algn="ctr"/>
            <a:r>
              <a:rPr lang="en-US" dirty="0">
                <a:sym typeface="Wingdings" panose="05000000000000000000" pitchFamily="2" charset="2"/>
              </a:rPr>
              <a:t>Not just digital citizenship, but that is a major focus</a:t>
            </a:r>
          </a:p>
          <a:p>
            <a:pPr algn="ctr"/>
            <a:r>
              <a:rPr lang="en-US" dirty="0">
                <a:sym typeface="Wingdings" panose="05000000000000000000" pitchFamily="2" charset="2"/>
              </a:rPr>
              <a:t>Many themes and topics are available….new to </a:t>
            </a:r>
            <a:r>
              <a:rPr lang="en-US" dirty="0" smtClean="0">
                <a:sym typeface="Wingdings" panose="05000000000000000000" pitchFamily="2" charset="2"/>
              </a:rPr>
              <a:t>Canada</a:t>
            </a:r>
          </a:p>
          <a:p>
            <a:pPr algn="ctr"/>
            <a:endParaRPr lang="en-US" dirty="0">
              <a:sym typeface="Wingdings" panose="05000000000000000000" pitchFamily="2" charset="2"/>
            </a:endParaRPr>
          </a:p>
          <a:p>
            <a:pPr algn="ctr"/>
            <a:endParaRPr lang="en-US" dirty="0" smtClean="0">
              <a:sym typeface="Wingdings" panose="05000000000000000000" pitchFamily="2" charset="2"/>
            </a:endParaRPr>
          </a:p>
          <a:p>
            <a:pPr algn="ctr"/>
            <a:r>
              <a:rPr lang="en-US" dirty="0" smtClean="0">
                <a:sym typeface="Wingdings" panose="05000000000000000000" pitchFamily="2" charset="2"/>
              </a:rPr>
              <a:t>A couple of considerations:</a:t>
            </a:r>
          </a:p>
          <a:p>
            <a:pPr algn="ctr"/>
            <a:r>
              <a:rPr lang="en-US" dirty="0" smtClean="0">
                <a:sym typeface="Wingdings" panose="05000000000000000000" pitchFamily="2" charset="2"/>
              </a:rPr>
              <a:t>The reading level is high….though a lot of it is video based learning or choice based learning…</a:t>
            </a:r>
          </a:p>
          <a:p>
            <a:pPr algn="ctr"/>
            <a:r>
              <a:rPr lang="en-US" dirty="0" smtClean="0">
                <a:sym typeface="Wingdings" panose="05000000000000000000" pitchFamily="2" charset="2"/>
              </a:rPr>
              <a:t>Some questionable wording is used…</a:t>
            </a:r>
          </a:p>
          <a:p>
            <a:pPr algn="ctr"/>
            <a:r>
              <a:rPr lang="en-US" dirty="0" smtClean="0">
                <a:sym typeface="Wingdings" panose="05000000000000000000" pitchFamily="2" charset="2"/>
              </a:rPr>
              <a:t>American content base</a:t>
            </a:r>
          </a:p>
          <a:p>
            <a:pPr algn="ctr"/>
            <a:r>
              <a:rPr lang="en-US" dirty="0" smtClean="0">
                <a:sym typeface="Wingdings" panose="05000000000000000000" pitchFamily="2" charset="2"/>
              </a:rPr>
              <a:t>Really relevant at the middle school level</a:t>
            </a:r>
            <a:endParaRPr lang="en-US" dirty="0">
              <a:sym typeface="Wingdings" panose="05000000000000000000" pitchFamily="2" charset="2"/>
            </a:endParaRPr>
          </a:p>
          <a:p>
            <a:endParaRPr lang="en-US" dirty="0"/>
          </a:p>
          <a:p>
            <a:endParaRPr lang="en-US" dirty="0"/>
          </a:p>
        </p:txBody>
      </p:sp>
    </p:spTree>
    <p:extLst>
      <p:ext uri="{BB962C8B-B14F-4D97-AF65-F5344CB8AC3E}">
        <p14:creationId xmlns:p14="http://schemas.microsoft.com/office/powerpoint/2010/main" val="10311808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rotWithShape="1">
          <a:blip r:embed="rId2"/>
          <a:srcRect l="11749" t="5550" r="9476" b="5644"/>
          <a:stretch/>
        </p:blipFill>
        <p:spPr>
          <a:xfrm>
            <a:off x="1368932" y="203178"/>
            <a:ext cx="10249469" cy="6496334"/>
          </a:xfrm>
          <a:prstGeom prst="rect">
            <a:avLst/>
          </a:prstGeom>
        </p:spPr>
      </p:pic>
    </p:spTree>
    <p:extLst>
      <p:ext uri="{BB962C8B-B14F-4D97-AF65-F5344CB8AC3E}">
        <p14:creationId xmlns:p14="http://schemas.microsoft.com/office/powerpoint/2010/main" val="2307042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3101" y="2527479"/>
            <a:ext cx="10018713" cy="1752599"/>
          </a:xfrm>
        </p:spPr>
        <p:txBody>
          <a:bodyPr>
            <a:normAutofit fontScale="90000"/>
          </a:bodyPr>
          <a:lstStyle/>
          <a:p>
            <a:r>
              <a:rPr lang="en-US" dirty="0"/>
              <a:t>Sign in to: </a:t>
            </a:r>
            <a:r>
              <a:rPr lang="en-US" dirty="0">
                <a:hlinkClick r:id="rId2"/>
              </a:rPr>
              <a:t>https://</a:t>
            </a:r>
            <a:r>
              <a:rPr lang="en-US" dirty="0" smtClean="0">
                <a:hlinkClick r:id="rId2"/>
              </a:rPr>
              <a:t>todaysmeet.com/IntegratingTech</a:t>
            </a:r>
            <a:r>
              <a:rPr lang="en-US" dirty="0" smtClean="0"/>
              <a:t> </a:t>
            </a:r>
            <a:br>
              <a:rPr lang="en-US" dirty="0" smtClean="0"/>
            </a:br>
            <a:r>
              <a:rPr lang="en-US" dirty="0"/>
              <a:t/>
            </a:r>
            <a:br>
              <a:rPr lang="en-US" dirty="0"/>
            </a:br>
            <a:r>
              <a:rPr lang="en-US" dirty="0" smtClean="0"/>
              <a:t>Don’t worry – there is no arduous sign in required, just a nickname will allow you to use the site and you don’t even have to use your real name!</a:t>
            </a:r>
            <a:br>
              <a:rPr lang="en-US" dirty="0" smtClean="0"/>
            </a:br>
            <a:r>
              <a:rPr lang="en-US" dirty="0"/>
              <a:t/>
            </a:r>
            <a:br>
              <a:rPr lang="en-US" dirty="0"/>
            </a:br>
            <a:r>
              <a:rPr lang="en-US" dirty="0" smtClean="0"/>
              <a:t>We will monitor this site for questions, comments, ideas and suggestions throughout the presentation and can share group thoughts when posting our presentation for later use </a:t>
            </a:r>
            <a:endParaRPr lang="en-US" dirty="0"/>
          </a:p>
        </p:txBody>
      </p:sp>
    </p:spTree>
    <p:extLst>
      <p:ext uri="{BB962C8B-B14F-4D97-AF65-F5344CB8AC3E}">
        <p14:creationId xmlns:p14="http://schemas.microsoft.com/office/powerpoint/2010/main" val="35962818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rPr>
              <a:t>https://</a:t>
            </a:r>
            <a:r>
              <a:rPr lang="en-US" dirty="0" smtClean="0">
                <a:hlinkClick r:id="rId2"/>
              </a:rPr>
              <a:t>platform.everfi.net/registration/login</a:t>
            </a:r>
            <a:endParaRPr lang="en-US" dirty="0"/>
          </a:p>
        </p:txBody>
      </p:sp>
      <p:sp>
        <p:nvSpPr>
          <p:cNvPr id="3" name="TextBox 2"/>
          <p:cNvSpPr txBox="1"/>
          <p:nvPr/>
        </p:nvSpPr>
        <p:spPr>
          <a:xfrm>
            <a:off x="1648496" y="3348507"/>
            <a:ext cx="9517487" cy="1815882"/>
          </a:xfrm>
          <a:prstGeom prst="rect">
            <a:avLst/>
          </a:prstGeom>
          <a:noFill/>
        </p:spPr>
        <p:txBody>
          <a:bodyPr wrap="square" rtlCol="0">
            <a:spAutoFit/>
          </a:bodyPr>
          <a:lstStyle/>
          <a:p>
            <a:r>
              <a:rPr lang="en-US" sz="2800" dirty="0"/>
              <a:t>Email: 	Felisha Martin:   felisha@everfi.com	</a:t>
            </a:r>
          </a:p>
          <a:p>
            <a:r>
              <a:rPr lang="en-US" sz="2800" dirty="0"/>
              <a:t>             </a:t>
            </a:r>
            <a:r>
              <a:rPr lang="en-US" sz="2800" dirty="0" smtClean="0"/>
              <a:t>      @</a:t>
            </a:r>
            <a:r>
              <a:rPr lang="en-US" sz="2800" dirty="0" err="1"/>
              <a:t>FelishaEverFi</a:t>
            </a:r>
            <a:r>
              <a:rPr lang="en-US" sz="2800" dirty="0"/>
              <a:t>       604-499-6562</a:t>
            </a:r>
          </a:p>
          <a:p>
            <a:endParaRPr lang="en-US" sz="2800" dirty="0"/>
          </a:p>
          <a:p>
            <a:pPr algn="ctr"/>
            <a:r>
              <a:rPr lang="en-US" sz="2800" dirty="0"/>
              <a:t>For your own login and codes for your school</a:t>
            </a:r>
          </a:p>
        </p:txBody>
      </p:sp>
    </p:spTree>
    <p:extLst>
      <p:ext uri="{BB962C8B-B14F-4D97-AF65-F5344CB8AC3E}">
        <p14:creationId xmlns:p14="http://schemas.microsoft.com/office/powerpoint/2010/main" val="28889830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2193" y="1616825"/>
            <a:ext cx="8825659" cy="1981200"/>
          </a:xfrm>
        </p:spPr>
        <p:txBody>
          <a:bodyPr>
            <a:normAutofit fontScale="90000"/>
          </a:bodyPr>
          <a:lstStyle/>
          <a:p>
            <a:r>
              <a:rPr lang="en-US" sz="5300" dirty="0" err="1" smtClean="0"/>
              <a:t>Webonauts</a:t>
            </a:r>
            <a:r>
              <a:rPr lang="en-US" dirty="0"/>
              <a:t/>
            </a:r>
            <a:br>
              <a:rPr lang="en-US" dirty="0"/>
            </a:br>
            <a:r>
              <a:rPr lang="en-US" dirty="0" smtClean="0"/>
              <a:t/>
            </a:r>
            <a:br>
              <a:rPr lang="en-US" dirty="0" smtClean="0"/>
            </a:br>
            <a:r>
              <a:rPr lang="en-US" dirty="0" smtClean="0"/>
              <a:t>Great resource for early learners (grades 2-3 - maybe with help from older buddies for the reading level)</a:t>
            </a:r>
            <a:br>
              <a:rPr lang="en-US" dirty="0" smtClean="0"/>
            </a:br>
            <a:r>
              <a:rPr lang="en-US" dirty="0"/>
              <a:t/>
            </a:r>
            <a:br>
              <a:rPr lang="en-US" dirty="0"/>
            </a:br>
            <a:r>
              <a:rPr lang="en-US" dirty="0" smtClean="0"/>
              <a:t>Deals with basics of digital citizenships like protecting privacy and passwords, not putting identifying information online</a:t>
            </a:r>
            <a:endParaRPr lang="en-US" dirty="0"/>
          </a:p>
        </p:txBody>
      </p:sp>
      <p:sp>
        <p:nvSpPr>
          <p:cNvPr id="3" name="Text Placeholder 2"/>
          <p:cNvSpPr>
            <a:spLocks noGrp="1"/>
          </p:cNvSpPr>
          <p:nvPr>
            <p:ph type="body" sz="half" idx="4294967295"/>
          </p:nvPr>
        </p:nvSpPr>
        <p:spPr>
          <a:xfrm>
            <a:off x="4438989" y="5391150"/>
            <a:ext cx="5722282" cy="472440"/>
          </a:xfrm>
          <a:prstGeom prst="rect">
            <a:avLst/>
          </a:prstGeom>
        </p:spPr>
        <p:txBody>
          <a:bodyPr>
            <a:normAutofit fontScale="92500" lnSpcReduction="10000"/>
          </a:bodyPr>
          <a:lstStyle/>
          <a:p>
            <a:pPr marL="0" indent="0">
              <a:buNone/>
            </a:pPr>
            <a:r>
              <a:rPr lang="en-US" dirty="0" smtClean="0">
                <a:hlinkClick r:id="rId2"/>
              </a:rPr>
              <a:t>http</a:t>
            </a:r>
            <a:r>
              <a:rPr lang="en-US" dirty="0">
                <a:hlinkClick r:id="rId2"/>
              </a:rPr>
              <a:t>://pbskids.org/webonauts</a:t>
            </a:r>
            <a:r>
              <a:rPr lang="en-US" dirty="0" smtClean="0">
                <a:hlinkClick r:id="rId2"/>
              </a:rPr>
              <a:t>/</a:t>
            </a:r>
            <a:r>
              <a:rPr lang="en-US" dirty="0" smtClean="0"/>
              <a:t> </a:t>
            </a:r>
            <a:endParaRPr lang="en-US" dirty="0"/>
          </a:p>
          <a:p>
            <a:endParaRPr lang="en-US" dirty="0"/>
          </a:p>
        </p:txBody>
      </p:sp>
    </p:spTree>
    <p:extLst>
      <p:ext uri="{BB962C8B-B14F-4D97-AF65-F5344CB8AC3E}">
        <p14:creationId xmlns:p14="http://schemas.microsoft.com/office/powerpoint/2010/main" val="38767799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9501" y="1979878"/>
            <a:ext cx="12233563" cy="3785652"/>
          </a:xfrm>
          <a:prstGeom prst="rect">
            <a:avLst/>
          </a:prstGeom>
          <a:noFill/>
        </p:spPr>
        <p:txBody>
          <a:bodyPr wrap="square" rtlCol="0">
            <a:spAutoFit/>
          </a:bodyPr>
          <a:lstStyle/>
          <a:p>
            <a:pPr algn="ctr"/>
            <a:r>
              <a:rPr lang="en-US" sz="4000" dirty="0" smtClean="0">
                <a:solidFill>
                  <a:schemeClr val="accent1">
                    <a:lumMod val="75000"/>
                  </a:schemeClr>
                </a:solidFill>
              </a:rPr>
              <a:t>Digital Citizenship in the Intermediate Classroom:</a:t>
            </a:r>
          </a:p>
          <a:p>
            <a:pPr algn="ctr"/>
            <a:endParaRPr lang="en-US" sz="4000" dirty="0">
              <a:solidFill>
                <a:schemeClr val="accent1">
                  <a:lumMod val="75000"/>
                </a:schemeClr>
              </a:solidFill>
            </a:endParaRPr>
          </a:p>
          <a:p>
            <a:pPr algn="ctr"/>
            <a:r>
              <a:rPr lang="en-US" sz="4000" dirty="0">
                <a:solidFill>
                  <a:schemeClr val="accent1">
                    <a:lumMod val="75000"/>
                  </a:schemeClr>
                </a:solidFill>
                <a:hlinkClick r:id="rId2"/>
              </a:rPr>
              <a:t>http://ksviudigitalcitizenshipdlf.weebly.com</a:t>
            </a:r>
            <a:r>
              <a:rPr lang="en-US" sz="4000" dirty="0" smtClean="0">
                <a:solidFill>
                  <a:schemeClr val="accent1">
                    <a:lumMod val="75000"/>
                  </a:schemeClr>
                </a:solidFill>
                <a:hlinkClick r:id="rId2"/>
              </a:rPr>
              <a:t>/</a:t>
            </a:r>
            <a:endParaRPr lang="en-US" sz="4000" dirty="0" smtClean="0">
              <a:solidFill>
                <a:schemeClr val="accent1">
                  <a:lumMod val="75000"/>
                </a:schemeClr>
              </a:solidFill>
            </a:endParaRPr>
          </a:p>
          <a:p>
            <a:pPr algn="ctr"/>
            <a:endParaRPr lang="en-US" sz="4000" dirty="0">
              <a:solidFill>
                <a:schemeClr val="accent1">
                  <a:lumMod val="75000"/>
                </a:schemeClr>
              </a:solidFill>
            </a:endParaRPr>
          </a:p>
          <a:p>
            <a:pPr algn="ctr"/>
            <a:r>
              <a:rPr lang="en-US" sz="4000" dirty="0" smtClean="0">
                <a:solidFill>
                  <a:schemeClr val="accent1">
                    <a:lumMod val="75000"/>
                  </a:schemeClr>
                </a:solidFill>
              </a:rPr>
              <a:t>Over 60 lesson plans for all ages tied to the Ministry’s  draft Digital Literacy Framework</a:t>
            </a:r>
            <a:endParaRPr lang="en-US" sz="4000" dirty="0">
              <a:solidFill>
                <a:schemeClr val="accent1">
                  <a:lumMod val="75000"/>
                </a:schemeClr>
              </a:solidFill>
            </a:endParaRPr>
          </a:p>
        </p:txBody>
      </p:sp>
    </p:spTree>
    <p:extLst>
      <p:ext uri="{BB962C8B-B14F-4D97-AF65-F5344CB8AC3E}">
        <p14:creationId xmlns:p14="http://schemas.microsoft.com/office/powerpoint/2010/main" val="24097007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finally…..</a:t>
            </a:r>
            <a:br>
              <a:rPr lang="en-US" dirty="0" smtClean="0"/>
            </a:br>
            <a:r>
              <a:rPr lang="en-US" dirty="0" smtClean="0"/>
              <a:t>…here are a few of our </a:t>
            </a:r>
            <a:r>
              <a:rPr lang="en-US" dirty="0" err="1" smtClean="0"/>
              <a:t>favourite</a:t>
            </a:r>
            <a:r>
              <a:rPr lang="en-US" dirty="0" smtClean="0"/>
              <a:t> apps…..</a:t>
            </a:r>
            <a:endParaRPr lang="en-US" dirty="0"/>
          </a:p>
        </p:txBody>
      </p:sp>
      <p:pic>
        <p:nvPicPr>
          <p:cNvPr id="4098" name="Picture 2" descr="https://d3nevzfk7ii3be.cloudfront.net/igi/W235KVDxxUjZfue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122369">
            <a:off x="1353312" y="3375872"/>
            <a:ext cx="2819444" cy="2114583"/>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http://cdn.macrumors.com/article-new/2013/01/ipad5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61655">
            <a:off x="8033124" y="2733084"/>
            <a:ext cx="2745423" cy="3797525"/>
          </a:xfrm>
          <a:prstGeom prst="rect">
            <a:avLst/>
          </a:prstGeom>
          <a:noFill/>
          <a:extLst>
            <a:ext uri="{909E8E84-426E-40dd-AFC4-6F175D3DCCD1}">
              <a14:hiddenFill xmlns="" xmlns:a14="http://schemas.microsoft.com/office/drawing/2010/main">
                <a:solidFill>
                  <a:srgbClr val="FFFFFF"/>
                </a:solidFill>
              </a14:hiddenFill>
            </a:ext>
          </a:extLst>
        </p:spPr>
      </p:pic>
      <p:pic>
        <p:nvPicPr>
          <p:cNvPr id="4102" name="Picture 6" descr="http://images.techhive.com/images/article/2012/11/itunes11_icon-100015276-galle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3846" y="3043766"/>
            <a:ext cx="2398378" cy="160443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5474693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Kris</a:t>
            </a:r>
            <a:endParaRPr lang="en-US" dirty="0"/>
          </a:p>
        </p:txBody>
      </p:sp>
      <p:pic>
        <p:nvPicPr>
          <p:cNvPr id="9218" name="Picture 2" descr="https://lh6.ggpht.com/3WgrmrE6bMnBMUwGnh3Y2AEUCV8M9VaAR3Nv_zI7NrX-ufUhiTAI2rQ07D9wbDIkDFs=w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130" y="584797"/>
            <a:ext cx="1590542" cy="1590542"/>
          </a:xfrm>
          <a:prstGeom prst="rect">
            <a:avLst/>
          </a:prstGeom>
          <a:noFill/>
          <a:extLst>
            <a:ext uri="{909E8E84-426E-40dd-AFC4-6F175D3DCCD1}">
              <a14:hiddenFill xmlns="" xmlns:a14="http://schemas.microsoft.com/office/drawing/2010/main">
                <a:solidFill>
                  <a:srgbClr val="FFFFFF"/>
                </a:solidFill>
              </a14:hiddenFill>
            </a:ext>
          </a:extLst>
        </p:spPr>
      </p:pic>
      <p:pic>
        <p:nvPicPr>
          <p:cNvPr id="9220" name="Picture 4" descr="http://cdn.appstorm.net/ipad.appstorm.net/files/2011/07/Screen-shot-2011-07-05-at-16.24.0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9914" y="1051740"/>
            <a:ext cx="1905000" cy="1905000"/>
          </a:xfrm>
          <a:prstGeom prst="rect">
            <a:avLst/>
          </a:prstGeom>
          <a:noFill/>
          <a:extLst>
            <a:ext uri="{909E8E84-426E-40dd-AFC4-6F175D3DCCD1}">
              <a14:hiddenFill xmlns="" xmlns:a14="http://schemas.microsoft.com/office/drawing/2010/main">
                <a:solidFill>
                  <a:srgbClr val="FFFFFF"/>
                </a:solidFill>
              </a14:hiddenFill>
            </a:ext>
          </a:extLst>
        </p:spPr>
      </p:pic>
      <p:pic>
        <p:nvPicPr>
          <p:cNvPr id="9224" name="Picture 8" descr="http://cdn.appato.com/cengage-learning-inc/memoirs-of-a-goldfish-interactive/icon/2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591" y="2420758"/>
            <a:ext cx="2438400" cy="2438400"/>
          </a:xfrm>
          <a:prstGeom prst="rect">
            <a:avLst/>
          </a:prstGeom>
          <a:noFill/>
          <a:extLst>
            <a:ext uri="{909E8E84-426E-40dd-AFC4-6F175D3DCCD1}">
              <a14:hiddenFill xmlns="" xmlns:a14="http://schemas.microsoft.com/office/drawing/2010/main">
                <a:solidFill>
                  <a:srgbClr val="FFFFFF"/>
                </a:solidFill>
              </a14:hiddenFill>
            </a:ext>
          </a:extLst>
        </p:spPr>
      </p:pic>
      <p:pic>
        <p:nvPicPr>
          <p:cNvPr id="9226" name="Picture 10" descr="http://a5.mzstatic.com/us/r30/Purple/v4/1e/c4/97/1ec497f1-303a-bfb1-56d7-6dcd5abf8330/icon175x175.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1156" y="1973083"/>
            <a:ext cx="1666875" cy="1666875"/>
          </a:xfrm>
          <a:prstGeom prst="rect">
            <a:avLst/>
          </a:prstGeom>
          <a:noFill/>
          <a:extLst>
            <a:ext uri="{909E8E84-426E-40dd-AFC4-6F175D3DCCD1}">
              <a14:hiddenFill xmlns="" xmlns:a14="http://schemas.microsoft.com/office/drawing/2010/main">
                <a:solidFill>
                  <a:srgbClr val="FFFFFF"/>
                </a:solidFill>
              </a14:hiddenFill>
            </a:ext>
          </a:extLst>
        </p:spPr>
      </p:pic>
      <p:pic>
        <p:nvPicPr>
          <p:cNvPr id="9228" name="Picture 12" descr="http://a2.mzstatic.com/nz/r30/Purple2/v4/71/49/3c/71493c6e-0b2c-4b66-a3eb-d560827d8d3d/screen568x568.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61606" y="4951494"/>
            <a:ext cx="3201943" cy="1803912"/>
          </a:xfrm>
          <a:prstGeom prst="rect">
            <a:avLst/>
          </a:prstGeom>
          <a:noFill/>
          <a:extLst>
            <a:ext uri="{909E8E84-426E-40dd-AFC4-6F175D3DCCD1}">
              <a14:hiddenFill xmlns="" xmlns:a14="http://schemas.microsoft.com/office/drawing/2010/main">
                <a:solidFill>
                  <a:srgbClr val="FFFFFF"/>
                </a:solidFill>
              </a14:hiddenFill>
            </a:ext>
          </a:extLst>
        </p:spPr>
      </p:pic>
      <p:pic>
        <p:nvPicPr>
          <p:cNvPr id="9230" name="Picture 14" descr="http://a1351.phobos.apple.com/us/r30/Purple1/v4/d1/ea/94/d1ea94b2-adc8-7911-9942-ede349e7e273/mzl.jedzahxw.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30272" y="115533"/>
            <a:ext cx="1501453" cy="1501454"/>
          </a:xfrm>
          <a:prstGeom prst="rect">
            <a:avLst/>
          </a:prstGeom>
          <a:noFill/>
          <a:extLst>
            <a:ext uri="{909E8E84-426E-40dd-AFC4-6F175D3DCCD1}">
              <a14:hiddenFill xmlns="" xmlns:a14="http://schemas.microsoft.com/office/drawing/2010/main">
                <a:solidFill>
                  <a:srgbClr val="FFFFFF"/>
                </a:solidFill>
              </a14:hiddenFill>
            </a:ext>
          </a:extLst>
        </p:spPr>
      </p:pic>
      <p:pic>
        <p:nvPicPr>
          <p:cNvPr id="9232" name="Picture 16" descr="http://catherine-ousselin.org/gifs/tech/socrativ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97414" y="3046064"/>
            <a:ext cx="2857500" cy="2857500"/>
          </a:xfrm>
          <a:prstGeom prst="rect">
            <a:avLst/>
          </a:prstGeom>
          <a:noFill/>
          <a:extLst>
            <a:ext uri="{909E8E84-426E-40dd-AFC4-6F175D3DCCD1}">
              <a14:hiddenFill xmlns="" xmlns:a14="http://schemas.microsoft.com/office/drawing/2010/main">
                <a:solidFill>
                  <a:srgbClr val="FFFFFF"/>
                </a:solidFill>
              </a14:hiddenFill>
            </a:ext>
          </a:extLst>
        </p:spPr>
      </p:pic>
      <p:pic>
        <p:nvPicPr>
          <p:cNvPr id="9234" name="Picture 18" descr="https://lh3.googleusercontent.com/-MRvvH-Jj9v0/AAAAAAAAAAI/AAAAAAAAABg/ykCCJMqKXLo/photo.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6930" y="5069460"/>
            <a:ext cx="1750735" cy="1750735"/>
          </a:xfrm>
          <a:prstGeom prst="rect">
            <a:avLst/>
          </a:prstGeom>
          <a:noFill/>
          <a:extLst>
            <a:ext uri="{909E8E84-426E-40dd-AFC4-6F175D3DCCD1}">
              <a14:hiddenFill xmlns="" xmlns:a14="http://schemas.microsoft.com/office/drawing/2010/main">
                <a:solidFill>
                  <a:srgbClr val="FFFFFF"/>
                </a:solidFill>
              </a14:hiddenFill>
            </a:ext>
          </a:extLst>
        </p:spPr>
      </p:pic>
      <p:pic>
        <p:nvPicPr>
          <p:cNvPr id="9236" name="Picture 20" descr="http://it2.yisd.net/innovate/images/app_icons/Educreations-Interactive-Whiteboard.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69592" y="424841"/>
            <a:ext cx="1750498" cy="1750498"/>
          </a:xfrm>
          <a:prstGeom prst="rect">
            <a:avLst/>
          </a:prstGeom>
          <a:noFill/>
          <a:extLst>
            <a:ext uri="{909E8E84-426E-40dd-AFC4-6F175D3DCCD1}">
              <a14:hiddenFill xmlns="" xmlns:a14="http://schemas.microsoft.com/office/drawing/2010/main">
                <a:solidFill>
                  <a:srgbClr val="FFFFFF"/>
                </a:solidFill>
              </a14:hiddenFill>
            </a:ext>
          </a:extLst>
        </p:spPr>
      </p:pic>
      <p:pic>
        <p:nvPicPr>
          <p:cNvPr id="9238" name="Picture 22" descr="http://pbskids.org/apps/media/apps/icon-fetch-1024.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0948" y="452377"/>
            <a:ext cx="1722962" cy="172296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3837787" y="6225033"/>
            <a:ext cx="4443211" cy="369332"/>
          </a:xfrm>
          <a:prstGeom prst="rect">
            <a:avLst/>
          </a:prstGeom>
          <a:noFill/>
        </p:spPr>
        <p:txBody>
          <a:bodyPr wrap="square" rtlCol="0">
            <a:spAutoFit/>
          </a:bodyPr>
          <a:lstStyle/>
          <a:p>
            <a:r>
              <a:rPr lang="en-US" dirty="0" smtClean="0"/>
              <a:t>Choose your topic then search out your apps</a:t>
            </a:r>
            <a:endParaRPr lang="en-US" dirty="0"/>
          </a:p>
        </p:txBody>
      </p:sp>
      <p:pic>
        <p:nvPicPr>
          <p:cNvPr id="9240" name="Picture 24" descr="https://s-media-cache-ak0.pinimg.com/236x/05/1d/5d/051d5d01d5b761e59961a06eeafd3207.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81156" y="3978129"/>
            <a:ext cx="1395771" cy="1227762"/>
          </a:xfrm>
          <a:prstGeom prst="rect">
            <a:avLst/>
          </a:prstGeom>
          <a:noFill/>
          <a:extLst>
            <a:ext uri="{909E8E84-426E-40dd-AFC4-6F175D3DCCD1}">
              <a14:hiddenFill xmlns="" xmlns:a14="http://schemas.microsoft.com/office/drawing/2010/main">
                <a:solidFill>
                  <a:srgbClr val="FFFFFF"/>
                </a:solidFill>
              </a14:hiddenFill>
            </a:ext>
          </a:extLst>
        </p:spPr>
      </p:pic>
      <p:pic>
        <p:nvPicPr>
          <p:cNvPr id="9242" name="Picture 26" descr="http://a5.mzstatic.com/us/r30/Purple/v4/f7/19/03/f71903c0-4048-be5d-8c29-b241852ebfae/screen568x568.jpe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57259" y="35866"/>
            <a:ext cx="1034450" cy="1836149"/>
          </a:xfrm>
          <a:prstGeom prst="rect">
            <a:avLst/>
          </a:prstGeom>
          <a:noFill/>
          <a:extLst>
            <a:ext uri="{909E8E84-426E-40dd-AFC4-6F175D3DCCD1}">
              <a14:hiddenFill xmlns="" xmlns:a14="http://schemas.microsoft.com/office/drawing/2010/main">
                <a:solidFill>
                  <a:srgbClr val="FFFFFF"/>
                </a:solidFill>
              </a14:hiddenFill>
            </a:ext>
          </a:extLst>
        </p:spPr>
      </p:pic>
      <p:pic>
        <p:nvPicPr>
          <p:cNvPr id="9244" name="Picture 28" descr="http://creativealgorithms.com/TanZenIcon.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86282" y="3232416"/>
            <a:ext cx="1359594" cy="1359594"/>
          </a:xfrm>
          <a:prstGeom prst="rect">
            <a:avLst/>
          </a:prstGeom>
          <a:noFill/>
          <a:extLst>
            <a:ext uri="{909E8E84-426E-40dd-AFC4-6F175D3DCCD1}">
              <a14:hiddenFill xmlns="" xmlns:a14="http://schemas.microsoft.com/office/drawing/2010/main">
                <a:solidFill>
                  <a:srgbClr val="FFFFFF"/>
                </a:solidFill>
              </a14:hiddenFill>
            </a:ext>
          </a:extLst>
        </p:spPr>
      </p:pic>
      <p:pic>
        <p:nvPicPr>
          <p:cNvPr id="9246" name="Picture 30" descr="http://a2.mzstatic.com/us/r30/Purple3/v4/3e/e9/fa/3ee9fa7e-d364-a325-3ce1-845754a66c30/icon175x175.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8125" y="5104577"/>
            <a:ext cx="894304" cy="894304"/>
          </a:xfrm>
          <a:prstGeom prst="rect">
            <a:avLst/>
          </a:prstGeom>
          <a:noFill/>
          <a:extLst>
            <a:ext uri="{909E8E84-426E-40dd-AFC4-6F175D3DCCD1}">
              <a14:hiddenFill xmlns="" xmlns:a14="http://schemas.microsoft.com/office/drawing/2010/main">
                <a:solidFill>
                  <a:srgbClr val="FFFFFF"/>
                </a:solidFill>
              </a14:hiddenFill>
            </a:ext>
          </a:extLst>
        </p:spPr>
      </p:pic>
      <p:pic>
        <p:nvPicPr>
          <p:cNvPr id="9248" name="Picture 32" descr="http://1.bp.blogspot.com/-qEDwStsaYKo/UTHyY7lUAPI/AAAAAAAAAOU/HKFo9a6-Pck/s1600/Little+Writer.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30831" y="1872015"/>
            <a:ext cx="1224941" cy="122494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83504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24"/>
                                        </p:tgtEl>
                                        <p:attrNameLst>
                                          <p:attrName>style.visibility</p:attrName>
                                        </p:attrNameLst>
                                      </p:cBhvr>
                                      <p:to>
                                        <p:strVal val="visible"/>
                                      </p:to>
                                    </p:set>
                                    <p:anim calcmode="lin" valueType="num">
                                      <p:cBhvr additive="base">
                                        <p:cTn id="7" dur="500" fill="hold"/>
                                        <p:tgtEl>
                                          <p:spTgt spid="9224"/>
                                        </p:tgtEl>
                                        <p:attrNameLst>
                                          <p:attrName>ppt_x</p:attrName>
                                        </p:attrNameLst>
                                      </p:cBhvr>
                                      <p:tavLst>
                                        <p:tav tm="0">
                                          <p:val>
                                            <p:strVal val="#ppt_x"/>
                                          </p:val>
                                        </p:tav>
                                        <p:tav tm="100000">
                                          <p:val>
                                            <p:strVal val="#ppt_x"/>
                                          </p:val>
                                        </p:tav>
                                      </p:tavLst>
                                    </p:anim>
                                    <p:anim calcmode="lin" valueType="num">
                                      <p:cBhvr additive="base">
                                        <p:cTn id="8" dur="500" fill="hold"/>
                                        <p:tgtEl>
                                          <p:spTgt spid="92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26"/>
                                        </p:tgtEl>
                                        <p:attrNameLst>
                                          <p:attrName>style.visibility</p:attrName>
                                        </p:attrNameLst>
                                      </p:cBhvr>
                                      <p:to>
                                        <p:strVal val="visible"/>
                                      </p:to>
                                    </p:set>
                                    <p:anim calcmode="lin" valueType="num">
                                      <p:cBhvr additive="base">
                                        <p:cTn id="13" dur="500" fill="hold"/>
                                        <p:tgtEl>
                                          <p:spTgt spid="9226"/>
                                        </p:tgtEl>
                                        <p:attrNameLst>
                                          <p:attrName>ppt_x</p:attrName>
                                        </p:attrNameLst>
                                      </p:cBhvr>
                                      <p:tavLst>
                                        <p:tav tm="0">
                                          <p:val>
                                            <p:strVal val="#ppt_x"/>
                                          </p:val>
                                        </p:tav>
                                        <p:tav tm="100000">
                                          <p:val>
                                            <p:strVal val="#ppt_x"/>
                                          </p:val>
                                        </p:tav>
                                      </p:tavLst>
                                    </p:anim>
                                    <p:anim calcmode="lin" valueType="num">
                                      <p:cBhvr additive="base">
                                        <p:cTn id="14" dur="500" fill="hold"/>
                                        <p:tgtEl>
                                          <p:spTgt spid="92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42"/>
                                        </p:tgtEl>
                                        <p:attrNameLst>
                                          <p:attrName>style.visibility</p:attrName>
                                        </p:attrNameLst>
                                      </p:cBhvr>
                                      <p:to>
                                        <p:strVal val="visible"/>
                                      </p:to>
                                    </p:set>
                                    <p:anim calcmode="lin" valueType="num">
                                      <p:cBhvr additive="base">
                                        <p:cTn id="19" dur="500" fill="hold"/>
                                        <p:tgtEl>
                                          <p:spTgt spid="9242"/>
                                        </p:tgtEl>
                                        <p:attrNameLst>
                                          <p:attrName>ppt_x</p:attrName>
                                        </p:attrNameLst>
                                      </p:cBhvr>
                                      <p:tavLst>
                                        <p:tav tm="0">
                                          <p:val>
                                            <p:strVal val="#ppt_x"/>
                                          </p:val>
                                        </p:tav>
                                        <p:tav tm="100000">
                                          <p:val>
                                            <p:strVal val="#ppt_x"/>
                                          </p:val>
                                        </p:tav>
                                      </p:tavLst>
                                    </p:anim>
                                    <p:anim calcmode="lin" valueType="num">
                                      <p:cBhvr additive="base">
                                        <p:cTn id="20" dur="500" fill="hold"/>
                                        <p:tgtEl>
                                          <p:spTgt spid="924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236"/>
                                        </p:tgtEl>
                                        <p:attrNameLst>
                                          <p:attrName>style.visibility</p:attrName>
                                        </p:attrNameLst>
                                      </p:cBhvr>
                                      <p:to>
                                        <p:strVal val="visible"/>
                                      </p:to>
                                    </p:set>
                                    <p:anim calcmode="lin" valueType="num">
                                      <p:cBhvr additive="base">
                                        <p:cTn id="25" dur="500" fill="hold"/>
                                        <p:tgtEl>
                                          <p:spTgt spid="9236"/>
                                        </p:tgtEl>
                                        <p:attrNameLst>
                                          <p:attrName>ppt_x</p:attrName>
                                        </p:attrNameLst>
                                      </p:cBhvr>
                                      <p:tavLst>
                                        <p:tav tm="0">
                                          <p:val>
                                            <p:strVal val="#ppt_x"/>
                                          </p:val>
                                        </p:tav>
                                        <p:tav tm="100000">
                                          <p:val>
                                            <p:strVal val="#ppt_x"/>
                                          </p:val>
                                        </p:tav>
                                      </p:tavLst>
                                    </p:anim>
                                    <p:anim calcmode="lin" valueType="num">
                                      <p:cBhvr additive="base">
                                        <p:cTn id="26" dur="500" fill="hold"/>
                                        <p:tgtEl>
                                          <p:spTgt spid="923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228"/>
                                        </p:tgtEl>
                                        <p:attrNameLst>
                                          <p:attrName>style.visibility</p:attrName>
                                        </p:attrNameLst>
                                      </p:cBhvr>
                                      <p:to>
                                        <p:strVal val="visible"/>
                                      </p:to>
                                    </p:set>
                                    <p:anim calcmode="lin" valueType="num">
                                      <p:cBhvr additive="base">
                                        <p:cTn id="31" dur="500" fill="hold"/>
                                        <p:tgtEl>
                                          <p:spTgt spid="9228"/>
                                        </p:tgtEl>
                                        <p:attrNameLst>
                                          <p:attrName>ppt_x</p:attrName>
                                        </p:attrNameLst>
                                      </p:cBhvr>
                                      <p:tavLst>
                                        <p:tav tm="0">
                                          <p:val>
                                            <p:strVal val="#ppt_x"/>
                                          </p:val>
                                        </p:tav>
                                        <p:tav tm="100000">
                                          <p:val>
                                            <p:strVal val="#ppt_x"/>
                                          </p:val>
                                        </p:tav>
                                      </p:tavLst>
                                    </p:anim>
                                    <p:anim calcmode="lin" valueType="num">
                                      <p:cBhvr additive="base">
                                        <p:cTn id="32" dur="500" fill="hold"/>
                                        <p:tgtEl>
                                          <p:spTgt spid="92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238"/>
                                        </p:tgtEl>
                                        <p:attrNameLst>
                                          <p:attrName>style.visibility</p:attrName>
                                        </p:attrNameLst>
                                      </p:cBhvr>
                                      <p:to>
                                        <p:strVal val="visible"/>
                                      </p:to>
                                    </p:set>
                                    <p:anim calcmode="lin" valueType="num">
                                      <p:cBhvr additive="base">
                                        <p:cTn id="37" dur="500" fill="hold"/>
                                        <p:tgtEl>
                                          <p:spTgt spid="9238"/>
                                        </p:tgtEl>
                                        <p:attrNameLst>
                                          <p:attrName>ppt_x</p:attrName>
                                        </p:attrNameLst>
                                      </p:cBhvr>
                                      <p:tavLst>
                                        <p:tav tm="0">
                                          <p:val>
                                            <p:strVal val="#ppt_x"/>
                                          </p:val>
                                        </p:tav>
                                        <p:tav tm="100000">
                                          <p:val>
                                            <p:strVal val="#ppt_x"/>
                                          </p:val>
                                        </p:tav>
                                      </p:tavLst>
                                    </p:anim>
                                    <p:anim calcmode="lin" valueType="num">
                                      <p:cBhvr additive="base">
                                        <p:cTn id="38" dur="500" fill="hold"/>
                                        <p:tgtEl>
                                          <p:spTgt spid="923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218"/>
                                        </p:tgtEl>
                                        <p:attrNameLst>
                                          <p:attrName>style.visibility</p:attrName>
                                        </p:attrNameLst>
                                      </p:cBhvr>
                                      <p:to>
                                        <p:strVal val="visible"/>
                                      </p:to>
                                    </p:set>
                                    <p:anim calcmode="lin" valueType="num">
                                      <p:cBhvr additive="base">
                                        <p:cTn id="43" dur="500" fill="hold"/>
                                        <p:tgtEl>
                                          <p:spTgt spid="9218"/>
                                        </p:tgtEl>
                                        <p:attrNameLst>
                                          <p:attrName>ppt_x</p:attrName>
                                        </p:attrNameLst>
                                      </p:cBhvr>
                                      <p:tavLst>
                                        <p:tav tm="0">
                                          <p:val>
                                            <p:strVal val="#ppt_x"/>
                                          </p:val>
                                        </p:tav>
                                        <p:tav tm="100000">
                                          <p:val>
                                            <p:strVal val="#ppt_x"/>
                                          </p:val>
                                        </p:tav>
                                      </p:tavLst>
                                    </p:anim>
                                    <p:anim calcmode="lin" valueType="num">
                                      <p:cBhvr additive="base">
                                        <p:cTn id="44"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240"/>
                                        </p:tgtEl>
                                        <p:attrNameLst>
                                          <p:attrName>style.visibility</p:attrName>
                                        </p:attrNameLst>
                                      </p:cBhvr>
                                      <p:to>
                                        <p:strVal val="visible"/>
                                      </p:to>
                                    </p:set>
                                    <p:anim calcmode="lin" valueType="num">
                                      <p:cBhvr additive="base">
                                        <p:cTn id="49" dur="500" fill="hold"/>
                                        <p:tgtEl>
                                          <p:spTgt spid="9240"/>
                                        </p:tgtEl>
                                        <p:attrNameLst>
                                          <p:attrName>ppt_x</p:attrName>
                                        </p:attrNameLst>
                                      </p:cBhvr>
                                      <p:tavLst>
                                        <p:tav tm="0">
                                          <p:val>
                                            <p:strVal val="#ppt_x"/>
                                          </p:val>
                                        </p:tav>
                                        <p:tav tm="100000">
                                          <p:val>
                                            <p:strVal val="#ppt_x"/>
                                          </p:val>
                                        </p:tav>
                                      </p:tavLst>
                                    </p:anim>
                                    <p:anim calcmode="lin" valueType="num">
                                      <p:cBhvr additive="base">
                                        <p:cTn id="50" dur="500" fill="hold"/>
                                        <p:tgtEl>
                                          <p:spTgt spid="924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234"/>
                                        </p:tgtEl>
                                        <p:attrNameLst>
                                          <p:attrName>style.visibility</p:attrName>
                                        </p:attrNameLst>
                                      </p:cBhvr>
                                      <p:to>
                                        <p:strVal val="visible"/>
                                      </p:to>
                                    </p:set>
                                    <p:anim calcmode="lin" valueType="num">
                                      <p:cBhvr additive="base">
                                        <p:cTn id="55" dur="500" fill="hold"/>
                                        <p:tgtEl>
                                          <p:spTgt spid="9234"/>
                                        </p:tgtEl>
                                        <p:attrNameLst>
                                          <p:attrName>ppt_x</p:attrName>
                                        </p:attrNameLst>
                                      </p:cBhvr>
                                      <p:tavLst>
                                        <p:tav tm="0">
                                          <p:val>
                                            <p:strVal val="#ppt_x"/>
                                          </p:val>
                                        </p:tav>
                                        <p:tav tm="100000">
                                          <p:val>
                                            <p:strVal val="#ppt_x"/>
                                          </p:val>
                                        </p:tav>
                                      </p:tavLst>
                                    </p:anim>
                                    <p:anim calcmode="lin" valueType="num">
                                      <p:cBhvr additive="base">
                                        <p:cTn id="56" dur="500" fill="hold"/>
                                        <p:tgtEl>
                                          <p:spTgt spid="923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9246"/>
                                        </p:tgtEl>
                                        <p:attrNameLst>
                                          <p:attrName>style.visibility</p:attrName>
                                        </p:attrNameLst>
                                      </p:cBhvr>
                                      <p:to>
                                        <p:strVal val="visible"/>
                                      </p:to>
                                    </p:set>
                                    <p:anim calcmode="lin" valueType="num">
                                      <p:cBhvr additive="base">
                                        <p:cTn id="61" dur="500" fill="hold"/>
                                        <p:tgtEl>
                                          <p:spTgt spid="9246"/>
                                        </p:tgtEl>
                                        <p:attrNameLst>
                                          <p:attrName>ppt_x</p:attrName>
                                        </p:attrNameLst>
                                      </p:cBhvr>
                                      <p:tavLst>
                                        <p:tav tm="0">
                                          <p:val>
                                            <p:strVal val="#ppt_x"/>
                                          </p:val>
                                        </p:tav>
                                        <p:tav tm="100000">
                                          <p:val>
                                            <p:strVal val="#ppt_x"/>
                                          </p:val>
                                        </p:tav>
                                      </p:tavLst>
                                    </p:anim>
                                    <p:anim calcmode="lin" valueType="num">
                                      <p:cBhvr additive="base">
                                        <p:cTn id="62" dur="500" fill="hold"/>
                                        <p:tgtEl>
                                          <p:spTgt spid="924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9230"/>
                                        </p:tgtEl>
                                        <p:attrNameLst>
                                          <p:attrName>style.visibility</p:attrName>
                                        </p:attrNameLst>
                                      </p:cBhvr>
                                      <p:to>
                                        <p:strVal val="visible"/>
                                      </p:to>
                                    </p:set>
                                    <p:anim calcmode="lin" valueType="num">
                                      <p:cBhvr additive="base">
                                        <p:cTn id="67" dur="500" fill="hold"/>
                                        <p:tgtEl>
                                          <p:spTgt spid="9230"/>
                                        </p:tgtEl>
                                        <p:attrNameLst>
                                          <p:attrName>ppt_x</p:attrName>
                                        </p:attrNameLst>
                                      </p:cBhvr>
                                      <p:tavLst>
                                        <p:tav tm="0">
                                          <p:val>
                                            <p:strVal val="#ppt_x"/>
                                          </p:val>
                                        </p:tav>
                                        <p:tav tm="100000">
                                          <p:val>
                                            <p:strVal val="#ppt_x"/>
                                          </p:val>
                                        </p:tav>
                                      </p:tavLst>
                                    </p:anim>
                                    <p:anim calcmode="lin" valueType="num">
                                      <p:cBhvr additive="base">
                                        <p:cTn id="68" dur="500" fill="hold"/>
                                        <p:tgtEl>
                                          <p:spTgt spid="923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9232"/>
                                        </p:tgtEl>
                                        <p:attrNameLst>
                                          <p:attrName>style.visibility</p:attrName>
                                        </p:attrNameLst>
                                      </p:cBhvr>
                                      <p:to>
                                        <p:strVal val="visible"/>
                                      </p:to>
                                    </p:set>
                                    <p:anim calcmode="lin" valueType="num">
                                      <p:cBhvr additive="base">
                                        <p:cTn id="73" dur="500" fill="hold"/>
                                        <p:tgtEl>
                                          <p:spTgt spid="9232"/>
                                        </p:tgtEl>
                                        <p:attrNameLst>
                                          <p:attrName>ppt_x</p:attrName>
                                        </p:attrNameLst>
                                      </p:cBhvr>
                                      <p:tavLst>
                                        <p:tav tm="0">
                                          <p:val>
                                            <p:strVal val="#ppt_x"/>
                                          </p:val>
                                        </p:tav>
                                        <p:tav tm="100000">
                                          <p:val>
                                            <p:strVal val="#ppt_x"/>
                                          </p:val>
                                        </p:tav>
                                      </p:tavLst>
                                    </p:anim>
                                    <p:anim calcmode="lin" valueType="num">
                                      <p:cBhvr additive="base">
                                        <p:cTn id="74" dur="500" fill="hold"/>
                                        <p:tgtEl>
                                          <p:spTgt spid="923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9248"/>
                                        </p:tgtEl>
                                        <p:attrNameLst>
                                          <p:attrName>style.visibility</p:attrName>
                                        </p:attrNameLst>
                                      </p:cBhvr>
                                      <p:to>
                                        <p:strVal val="visible"/>
                                      </p:to>
                                    </p:set>
                                    <p:anim calcmode="lin" valueType="num">
                                      <p:cBhvr additive="base">
                                        <p:cTn id="79" dur="500" fill="hold"/>
                                        <p:tgtEl>
                                          <p:spTgt spid="9248"/>
                                        </p:tgtEl>
                                        <p:attrNameLst>
                                          <p:attrName>ppt_x</p:attrName>
                                        </p:attrNameLst>
                                      </p:cBhvr>
                                      <p:tavLst>
                                        <p:tav tm="0">
                                          <p:val>
                                            <p:strVal val="#ppt_x"/>
                                          </p:val>
                                        </p:tav>
                                        <p:tav tm="100000">
                                          <p:val>
                                            <p:strVal val="#ppt_x"/>
                                          </p:val>
                                        </p:tav>
                                      </p:tavLst>
                                    </p:anim>
                                    <p:anim calcmode="lin" valueType="num">
                                      <p:cBhvr additive="base">
                                        <p:cTn id="80" dur="500" fill="hold"/>
                                        <p:tgtEl>
                                          <p:spTgt spid="924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9244"/>
                                        </p:tgtEl>
                                        <p:attrNameLst>
                                          <p:attrName>style.visibility</p:attrName>
                                        </p:attrNameLst>
                                      </p:cBhvr>
                                      <p:to>
                                        <p:strVal val="visible"/>
                                      </p:to>
                                    </p:set>
                                    <p:anim calcmode="lin" valueType="num">
                                      <p:cBhvr additive="base">
                                        <p:cTn id="85" dur="500" fill="hold"/>
                                        <p:tgtEl>
                                          <p:spTgt spid="9244"/>
                                        </p:tgtEl>
                                        <p:attrNameLst>
                                          <p:attrName>ppt_x</p:attrName>
                                        </p:attrNameLst>
                                      </p:cBhvr>
                                      <p:tavLst>
                                        <p:tav tm="0">
                                          <p:val>
                                            <p:strVal val="#ppt_x"/>
                                          </p:val>
                                        </p:tav>
                                        <p:tav tm="100000">
                                          <p:val>
                                            <p:strVal val="#ppt_x"/>
                                          </p:val>
                                        </p:tav>
                                      </p:tavLst>
                                    </p:anim>
                                    <p:anim calcmode="lin" valueType="num">
                                      <p:cBhvr additive="base">
                                        <p:cTn id="86" dur="500" fill="hold"/>
                                        <p:tgtEl>
                                          <p:spTgt spid="924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9220"/>
                                        </p:tgtEl>
                                        <p:attrNameLst>
                                          <p:attrName>style.visibility</p:attrName>
                                        </p:attrNameLst>
                                      </p:cBhvr>
                                      <p:to>
                                        <p:strVal val="visible"/>
                                      </p:to>
                                    </p:set>
                                    <p:anim calcmode="lin" valueType="num">
                                      <p:cBhvr additive="base">
                                        <p:cTn id="91" dur="500" fill="hold"/>
                                        <p:tgtEl>
                                          <p:spTgt spid="9220"/>
                                        </p:tgtEl>
                                        <p:attrNameLst>
                                          <p:attrName>ppt_x</p:attrName>
                                        </p:attrNameLst>
                                      </p:cBhvr>
                                      <p:tavLst>
                                        <p:tav tm="0">
                                          <p:val>
                                            <p:strVal val="#ppt_x"/>
                                          </p:val>
                                        </p:tav>
                                        <p:tav tm="100000">
                                          <p:val>
                                            <p:strVal val="#ppt_x"/>
                                          </p:val>
                                        </p:tav>
                                      </p:tavLst>
                                    </p:anim>
                                    <p:anim calcmode="lin" valueType="num">
                                      <p:cBhvr additive="base">
                                        <p:cTn id="92"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8197" y="708338"/>
            <a:ext cx="3644721" cy="369332"/>
          </a:xfrm>
          <a:prstGeom prst="rect">
            <a:avLst/>
          </a:prstGeom>
          <a:noFill/>
        </p:spPr>
        <p:txBody>
          <a:bodyPr wrap="square" rtlCol="0">
            <a:spAutoFit/>
          </a:bodyPr>
          <a:lstStyle/>
          <a:p>
            <a:r>
              <a:rPr lang="en-US" dirty="0" smtClean="0"/>
              <a:t>Check in with Today’s Meet</a:t>
            </a:r>
            <a:endParaRPr lang="en-US" dirty="0"/>
          </a:p>
        </p:txBody>
      </p:sp>
      <p:sp>
        <p:nvSpPr>
          <p:cNvPr id="3" name="Rectangle 2"/>
          <p:cNvSpPr/>
          <p:nvPr/>
        </p:nvSpPr>
        <p:spPr>
          <a:xfrm>
            <a:off x="3645425" y="3244334"/>
            <a:ext cx="4901150" cy="369332"/>
          </a:xfrm>
          <a:prstGeom prst="rect">
            <a:avLst/>
          </a:prstGeom>
        </p:spPr>
        <p:txBody>
          <a:bodyPr wrap="none">
            <a:spAutoFit/>
          </a:bodyPr>
          <a:lstStyle/>
          <a:p>
            <a:r>
              <a:rPr lang="en-US" dirty="0">
                <a:hlinkClick r:id="rId2"/>
              </a:rPr>
              <a:t>https://</a:t>
            </a:r>
            <a:r>
              <a:rPr lang="en-US" dirty="0" smtClean="0">
                <a:hlinkClick r:id="rId2"/>
              </a:rPr>
              <a:t>www.youtube.com/watch?v=JnBRjeR105g</a:t>
            </a:r>
            <a:r>
              <a:rPr lang="en-US" dirty="0" smtClean="0"/>
              <a:t> </a:t>
            </a:r>
            <a:endParaRPr lang="en-US" dirty="0"/>
          </a:p>
        </p:txBody>
      </p:sp>
    </p:spTree>
    <p:extLst>
      <p:ext uri="{BB962C8B-B14F-4D97-AF65-F5344CB8AC3E}">
        <p14:creationId xmlns:p14="http://schemas.microsoft.com/office/powerpoint/2010/main" val="16950907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1752599"/>
          </a:xfrm>
        </p:spPr>
        <p:txBody>
          <a:bodyPr/>
          <a:lstStyle/>
          <a:p>
            <a:r>
              <a:rPr lang="en-US" dirty="0" smtClean="0"/>
              <a:t>Some Parting Thoughts….</a:t>
            </a:r>
            <a:endParaRPr lang="en-US" dirty="0"/>
          </a:p>
        </p:txBody>
      </p:sp>
      <p:sp>
        <p:nvSpPr>
          <p:cNvPr id="3" name="TextBox 2"/>
          <p:cNvSpPr txBox="1"/>
          <p:nvPr/>
        </p:nvSpPr>
        <p:spPr>
          <a:xfrm>
            <a:off x="1844394" y="1532587"/>
            <a:ext cx="9523358" cy="4524315"/>
          </a:xfrm>
          <a:prstGeom prst="rect">
            <a:avLst/>
          </a:prstGeom>
          <a:noFill/>
        </p:spPr>
        <p:txBody>
          <a:bodyPr wrap="square" rtlCol="0">
            <a:spAutoFit/>
          </a:bodyPr>
          <a:lstStyle/>
          <a:p>
            <a:pPr algn="just"/>
            <a:r>
              <a:rPr lang="en-US" sz="2400" dirty="0" smtClean="0"/>
              <a:t>Tech will always have glitches….But just as you would tell your students to breathe, problem solve and figure it out, give yourself that reassurance as well. Take a moment, laugh about it and ask the kids to help figure it out….</a:t>
            </a:r>
          </a:p>
          <a:p>
            <a:pPr algn="just"/>
            <a:r>
              <a:rPr lang="en-US" sz="2400" dirty="0" smtClean="0"/>
              <a:t>1) it takes the pressure off you to solve it right away,</a:t>
            </a:r>
          </a:p>
          <a:p>
            <a:pPr algn="just"/>
            <a:r>
              <a:rPr lang="en-US" sz="2400" dirty="0" smtClean="0"/>
              <a:t>2) you are collaborating and learning together</a:t>
            </a:r>
          </a:p>
          <a:p>
            <a:pPr algn="just"/>
            <a:r>
              <a:rPr lang="en-US" sz="2400" dirty="0" smtClean="0"/>
              <a:t>3) you are empowering your students and will get them excited about their learning</a:t>
            </a:r>
          </a:p>
          <a:p>
            <a:pPr algn="just"/>
            <a:endParaRPr lang="en-US" sz="2400" dirty="0"/>
          </a:p>
          <a:p>
            <a:pPr marL="285750" indent="-285750" algn="just">
              <a:buFontTx/>
              <a:buChar char="-"/>
            </a:pPr>
            <a:endParaRPr lang="en-US" sz="2400" dirty="0" smtClean="0"/>
          </a:p>
          <a:p>
            <a:pPr algn="just"/>
            <a:r>
              <a:rPr lang="en-US" sz="2400" dirty="0" smtClean="0"/>
              <a:t>Go for it!  You don’t have to be an expert. Be open to trying it, make a few mistakes, work things out and build your confidence…..you can do this….believe it!</a:t>
            </a:r>
            <a:endParaRPr lang="en-US" sz="2400" dirty="0"/>
          </a:p>
        </p:txBody>
      </p:sp>
    </p:spTree>
    <p:extLst>
      <p:ext uri="{BB962C8B-B14F-4D97-AF65-F5344CB8AC3E}">
        <p14:creationId xmlns:p14="http://schemas.microsoft.com/office/powerpoint/2010/main" val="30299425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87758" y="553320"/>
            <a:ext cx="6511998" cy="5324535"/>
          </a:xfrm>
          <a:prstGeom prst="rect">
            <a:avLst/>
          </a:prstGeom>
          <a:noFill/>
        </p:spPr>
        <p:txBody>
          <a:bodyPr wrap="square" rtlCol="0">
            <a:spAutoFit/>
          </a:bodyPr>
          <a:lstStyle/>
          <a:p>
            <a:r>
              <a:rPr lang="en-US" sz="2000" dirty="0" smtClean="0"/>
              <a:t>Still not sure?</a:t>
            </a:r>
          </a:p>
          <a:p>
            <a:endParaRPr lang="en-US" sz="2000" dirty="0"/>
          </a:p>
          <a:p>
            <a:r>
              <a:rPr lang="en-US" sz="2000" dirty="0" smtClean="0"/>
              <a:t>No worries – you have a team of Educational Technology Facilitators at your disposal! We can come into your classroom to help with an existing project, share our ideas or support you in your teaching and learning.</a:t>
            </a:r>
          </a:p>
          <a:p>
            <a:endParaRPr lang="en-US" sz="2000" dirty="0"/>
          </a:p>
          <a:p>
            <a:r>
              <a:rPr lang="en-US" sz="2000" dirty="0" smtClean="0"/>
              <a:t>Scott Gregory			</a:t>
            </a:r>
            <a:r>
              <a:rPr lang="en-US" sz="2000" dirty="0" smtClean="0">
                <a:hlinkClick r:id="rId2"/>
              </a:rPr>
              <a:t>scott_gregory@sd33.bc.ca</a:t>
            </a:r>
            <a:r>
              <a:rPr lang="en-US" sz="2000" dirty="0" smtClean="0"/>
              <a:t> </a:t>
            </a:r>
          </a:p>
          <a:p>
            <a:r>
              <a:rPr lang="en-US" sz="2000" dirty="0" smtClean="0"/>
              <a:t>Kris Sward				</a:t>
            </a:r>
            <a:r>
              <a:rPr lang="en-US" sz="2000" dirty="0" smtClean="0">
                <a:hlinkClick r:id="rId3"/>
              </a:rPr>
              <a:t>kristin_sward@sd33.bc.ca</a:t>
            </a:r>
            <a:r>
              <a:rPr lang="en-US" sz="2000" dirty="0" smtClean="0"/>
              <a:t>	</a:t>
            </a:r>
          </a:p>
          <a:p>
            <a:r>
              <a:rPr lang="en-US" sz="2000" dirty="0" smtClean="0"/>
              <a:t>Jeff Campbell			</a:t>
            </a:r>
            <a:r>
              <a:rPr lang="en-US" sz="2000" dirty="0" smtClean="0">
                <a:hlinkClick r:id="rId4"/>
              </a:rPr>
              <a:t>jeff_campbell@sd33.bc.ca</a:t>
            </a:r>
            <a:r>
              <a:rPr lang="en-US" sz="2000" dirty="0" smtClean="0"/>
              <a:t> </a:t>
            </a:r>
          </a:p>
          <a:p>
            <a:r>
              <a:rPr lang="en-US" sz="2000" dirty="0" smtClean="0"/>
              <a:t>Hugh </a:t>
            </a:r>
            <a:r>
              <a:rPr lang="en-US" sz="2000" dirty="0" err="1" smtClean="0"/>
              <a:t>Longhurst</a:t>
            </a:r>
            <a:r>
              <a:rPr lang="en-US" sz="2000" dirty="0" smtClean="0"/>
              <a:t>			</a:t>
            </a:r>
            <a:r>
              <a:rPr lang="en-US" sz="2000" dirty="0" smtClean="0">
                <a:hlinkClick r:id="rId5"/>
              </a:rPr>
              <a:t>hugh_longhurst@sd33.bc.ca</a:t>
            </a:r>
            <a:r>
              <a:rPr lang="en-US" sz="2000" dirty="0" smtClean="0"/>
              <a:t> </a:t>
            </a:r>
          </a:p>
          <a:p>
            <a:endParaRPr lang="en-US" sz="2000" dirty="0"/>
          </a:p>
          <a:p>
            <a:r>
              <a:rPr lang="en-US" sz="2000" dirty="0" smtClean="0"/>
              <a:t>Upcoming dates that </a:t>
            </a:r>
            <a:r>
              <a:rPr lang="en-US" sz="2000" b="1" u="sng" dirty="0" smtClean="0"/>
              <a:t>might be </a:t>
            </a:r>
            <a:r>
              <a:rPr lang="en-US" sz="2000" dirty="0" smtClean="0"/>
              <a:t>available:</a:t>
            </a:r>
          </a:p>
          <a:p>
            <a:endParaRPr lang="en-US" sz="2000" dirty="0"/>
          </a:p>
          <a:p>
            <a:r>
              <a:rPr lang="en-US" sz="2000" dirty="0" smtClean="0"/>
              <a:t>May 19</a:t>
            </a:r>
            <a:r>
              <a:rPr lang="en-US" sz="2000" baseline="30000" dirty="0" smtClean="0"/>
              <a:t>th</a:t>
            </a:r>
            <a:r>
              <a:rPr lang="en-US" sz="2000" dirty="0" smtClean="0"/>
              <a:t>, 21</a:t>
            </a:r>
            <a:r>
              <a:rPr lang="en-US" sz="2000" baseline="30000" dirty="0" smtClean="0"/>
              <a:t>st</a:t>
            </a:r>
            <a:endParaRPr lang="en-US" sz="2000" dirty="0" smtClean="0"/>
          </a:p>
          <a:p>
            <a:r>
              <a:rPr lang="en-US" sz="2000" dirty="0" smtClean="0"/>
              <a:t>June 1</a:t>
            </a:r>
            <a:r>
              <a:rPr lang="en-US" sz="2000" baseline="30000" dirty="0" smtClean="0"/>
              <a:t>st</a:t>
            </a:r>
            <a:r>
              <a:rPr lang="en-US" sz="2000" dirty="0" smtClean="0"/>
              <a:t>, 8</a:t>
            </a:r>
            <a:r>
              <a:rPr lang="en-US" sz="2000" baseline="30000" dirty="0" smtClean="0"/>
              <a:t>th</a:t>
            </a:r>
            <a:r>
              <a:rPr lang="en-US" sz="2000" dirty="0" smtClean="0"/>
              <a:t>, 15th</a:t>
            </a:r>
          </a:p>
          <a:p>
            <a:endParaRPr lang="en-US" sz="2000" dirty="0"/>
          </a:p>
        </p:txBody>
      </p:sp>
    </p:spTree>
    <p:extLst>
      <p:ext uri="{BB962C8B-B14F-4D97-AF65-F5344CB8AC3E}">
        <p14:creationId xmlns:p14="http://schemas.microsoft.com/office/powerpoint/2010/main" val="30979711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3950" y="674649"/>
            <a:ext cx="10018713" cy="1752599"/>
          </a:xfrm>
        </p:spPr>
        <p:txBody>
          <a:bodyPr/>
          <a:lstStyle/>
          <a:p>
            <a:r>
              <a:rPr lang="en-US" dirty="0" smtClean="0"/>
              <a:t>Questions? Comments? Concerns??</a:t>
            </a:r>
            <a:endParaRPr lang="en-US" dirty="0"/>
          </a:p>
        </p:txBody>
      </p:sp>
      <p:pic>
        <p:nvPicPr>
          <p:cNvPr id="8196" name="Picture 4" descr="http://blog.themsls.org/wp-content/uploads/2014/04/Shutterstock_Questions_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4546" y="2768870"/>
            <a:ext cx="4724365" cy="4072403"/>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2897746" y="4481905"/>
            <a:ext cx="3142445" cy="646331"/>
          </a:xfrm>
          <a:prstGeom prst="rect">
            <a:avLst/>
          </a:prstGeom>
          <a:noFill/>
        </p:spPr>
        <p:txBody>
          <a:bodyPr wrap="square" rtlCol="0">
            <a:spAutoFit/>
          </a:bodyPr>
          <a:lstStyle/>
          <a:p>
            <a:r>
              <a:rPr lang="en-US" dirty="0" smtClean="0"/>
              <a:t>Thank you for coming and sharing your morning with us!!</a:t>
            </a:r>
            <a:endParaRPr lang="en-US" dirty="0"/>
          </a:p>
        </p:txBody>
      </p:sp>
    </p:spTree>
    <p:extLst>
      <p:ext uri="{BB962C8B-B14F-4D97-AF65-F5344CB8AC3E}">
        <p14:creationId xmlns:p14="http://schemas.microsoft.com/office/powerpoint/2010/main" val="2256307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873" y="0"/>
            <a:ext cx="10018713" cy="1752599"/>
          </a:xfrm>
        </p:spPr>
        <p:txBody>
          <a:bodyPr/>
          <a:lstStyle/>
          <a:p>
            <a:r>
              <a:rPr lang="en-US" dirty="0" smtClean="0"/>
              <a:t>Hands on learning is the key to success</a:t>
            </a:r>
            <a:br>
              <a:rPr lang="en-US" dirty="0" smtClean="0"/>
            </a:br>
            <a:r>
              <a:rPr lang="en-US" dirty="0" smtClean="0"/>
              <a:t>(for both your students and you)</a:t>
            </a:r>
            <a:endParaRPr lang="en-US" dirty="0"/>
          </a:p>
        </p:txBody>
      </p:sp>
      <p:sp>
        <p:nvSpPr>
          <p:cNvPr id="3" name="TextBox 2"/>
          <p:cNvSpPr txBox="1"/>
          <p:nvPr/>
        </p:nvSpPr>
        <p:spPr>
          <a:xfrm>
            <a:off x="1960829" y="1765478"/>
            <a:ext cx="9422757" cy="4524315"/>
          </a:xfrm>
          <a:prstGeom prst="rect">
            <a:avLst/>
          </a:prstGeom>
          <a:noFill/>
        </p:spPr>
        <p:txBody>
          <a:bodyPr wrap="square" rtlCol="0">
            <a:spAutoFit/>
          </a:bodyPr>
          <a:lstStyle/>
          <a:p>
            <a:pPr marL="285750" indent="-285750">
              <a:buFont typeface="Wingdings" panose="05000000000000000000" pitchFamily="2" charset="2"/>
              <a:buChar char="ü"/>
            </a:pPr>
            <a:r>
              <a:rPr lang="en-US" sz="2400" dirty="0" smtClean="0"/>
              <a:t>We are here to give you ideas and things that you can start in your classroom on Monday</a:t>
            </a:r>
          </a:p>
          <a:p>
            <a:pPr marL="285750" indent="-285750">
              <a:buFont typeface="Wingdings" panose="05000000000000000000" pitchFamily="2" charset="2"/>
              <a:buChar char="ü"/>
            </a:pPr>
            <a:r>
              <a:rPr lang="en-US" sz="2400" dirty="0" smtClean="0"/>
              <a:t>Our hope is that you will take one or two of these ideas and adapt them to suit your needs</a:t>
            </a:r>
          </a:p>
          <a:p>
            <a:pPr marL="285750" indent="-285750">
              <a:buFont typeface="Wingdings" panose="05000000000000000000" pitchFamily="2" charset="2"/>
              <a:buChar char="ü"/>
            </a:pPr>
            <a:r>
              <a:rPr lang="en-US" sz="2400" dirty="0" smtClean="0"/>
              <a:t>Please remember: tech will be </a:t>
            </a:r>
            <a:r>
              <a:rPr lang="en-US" sz="2400" dirty="0" err="1" smtClean="0"/>
              <a:t>glitchy</a:t>
            </a:r>
            <a:r>
              <a:rPr lang="en-US" sz="2400" dirty="0" smtClean="0"/>
              <a:t> and it will shut down when you need it most and it will frustrate you beyond belief and it should be easier than it is…..but knowing that and being okay with that and having strategies to work with it and around it and through the stressful times will help you get through any conundrums that you encounter</a:t>
            </a:r>
          </a:p>
          <a:p>
            <a:pPr marL="285750" indent="-285750">
              <a:buFont typeface="Wingdings" panose="05000000000000000000" pitchFamily="2" charset="2"/>
              <a:buChar char="ü"/>
            </a:pPr>
            <a:r>
              <a:rPr lang="en-US" sz="2400" dirty="0" smtClean="0"/>
              <a:t>BTW: your students are a great resource – ask them for help and you will both learn together </a:t>
            </a:r>
            <a:r>
              <a:rPr lang="en-US" sz="2400" dirty="0" smtClean="0">
                <a:sym typeface="Wingdings" panose="05000000000000000000" pitchFamily="2" charset="2"/>
              </a:rPr>
              <a:t></a:t>
            </a:r>
            <a:endParaRPr lang="en-US" sz="2400" dirty="0"/>
          </a:p>
        </p:txBody>
      </p:sp>
    </p:spTree>
    <p:extLst>
      <p:ext uri="{BB962C8B-B14F-4D97-AF65-F5344CB8AC3E}">
        <p14:creationId xmlns:p14="http://schemas.microsoft.com/office/powerpoint/2010/main" val="2407953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43966" y="3464417"/>
            <a:ext cx="7328079" cy="3139321"/>
          </a:xfrm>
          <a:prstGeom prst="rect">
            <a:avLst/>
          </a:prstGeom>
          <a:noFill/>
        </p:spPr>
        <p:txBody>
          <a:bodyPr wrap="square" rtlCol="0">
            <a:spAutoFit/>
          </a:bodyPr>
          <a:lstStyle/>
          <a:p>
            <a:r>
              <a:rPr lang="en-US" dirty="0">
                <a:hlinkClick r:id="rId2"/>
              </a:rPr>
              <a:t>https://</a:t>
            </a:r>
            <a:r>
              <a:rPr lang="en-US" dirty="0" smtClean="0">
                <a:hlinkClick r:id="rId2"/>
              </a:rPr>
              <a:t>www.youtube.com/watch?v=YmwwrGV_aiE</a:t>
            </a:r>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a:p>
          <a:p>
            <a:endParaRPr lang="en-US" dirty="0" smtClean="0"/>
          </a:p>
          <a:p>
            <a:r>
              <a:rPr lang="en-US" sz="3600" dirty="0" smtClean="0"/>
              <a:t>Remember – this is already outdated!!</a:t>
            </a:r>
            <a:endParaRPr lang="en-US" sz="3600" dirty="0"/>
          </a:p>
        </p:txBody>
      </p:sp>
      <p:sp>
        <p:nvSpPr>
          <p:cNvPr id="4" name="TextBox 3"/>
          <p:cNvSpPr txBox="1"/>
          <p:nvPr/>
        </p:nvSpPr>
        <p:spPr>
          <a:xfrm>
            <a:off x="4043966" y="476517"/>
            <a:ext cx="8306873" cy="830997"/>
          </a:xfrm>
          <a:prstGeom prst="rect">
            <a:avLst/>
          </a:prstGeom>
          <a:noFill/>
        </p:spPr>
        <p:txBody>
          <a:bodyPr wrap="square" rtlCol="0">
            <a:spAutoFit/>
          </a:bodyPr>
          <a:lstStyle/>
          <a:p>
            <a:r>
              <a:rPr lang="en-US" sz="4800" dirty="0" smtClean="0"/>
              <a:t>Did you know?</a:t>
            </a:r>
            <a:endParaRPr lang="en-US" sz="4800" dirty="0"/>
          </a:p>
        </p:txBody>
      </p:sp>
    </p:spTree>
    <p:extLst>
      <p:ext uri="{BB962C8B-B14F-4D97-AF65-F5344CB8AC3E}">
        <p14:creationId xmlns:p14="http://schemas.microsoft.com/office/powerpoint/2010/main" val="567734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2724" y="0"/>
            <a:ext cx="5426158" cy="1371600"/>
          </a:xfrm>
        </p:spPr>
        <p:txBody>
          <a:bodyPr/>
          <a:lstStyle/>
          <a:p>
            <a:r>
              <a:rPr lang="en-US" dirty="0" smtClean="0"/>
              <a:t>Measurement Unit – </a:t>
            </a:r>
            <a:r>
              <a:rPr lang="en-US" dirty="0" err="1" smtClean="0"/>
              <a:t>SonicPics</a:t>
            </a:r>
            <a:endParaRPr lang="en-US" dirty="0"/>
          </a:p>
        </p:txBody>
      </p:sp>
      <p:sp>
        <p:nvSpPr>
          <p:cNvPr id="3" name="TextBox 2"/>
          <p:cNvSpPr txBox="1"/>
          <p:nvPr/>
        </p:nvSpPr>
        <p:spPr>
          <a:xfrm>
            <a:off x="2021982" y="2073499"/>
            <a:ext cx="9594761" cy="3693319"/>
          </a:xfrm>
          <a:prstGeom prst="rect">
            <a:avLst/>
          </a:prstGeom>
          <a:noFill/>
        </p:spPr>
        <p:txBody>
          <a:bodyPr wrap="square" rtlCol="0">
            <a:spAutoFit/>
          </a:bodyPr>
          <a:lstStyle/>
          <a:p>
            <a:r>
              <a:rPr lang="en-US" dirty="0" smtClean="0"/>
              <a:t>New way to assess knowledge and deepen understanding of concepts taught in your units</a:t>
            </a:r>
          </a:p>
          <a:p>
            <a:endParaRPr lang="en-US" dirty="0"/>
          </a:p>
          <a:p>
            <a:r>
              <a:rPr lang="en-US" dirty="0" smtClean="0"/>
              <a:t>Paid app ($1.99) for iPad or iPod</a:t>
            </a:r>
          </a:p>
          <a:p>
            <a:endParaRPr lang="en-US" dirty="0"/>
          </a:p>
          <a:p>
            <a:r>
              <a:rPr lang="en-US" dirty="0" smtClean="0"/>
              <a:t>Fairly intuitive app allows you to take a series of pictures and then narrate while you swipe through each image, explaining what is happening on the slide.</a:t>
            </a:r>
          </a:p>
          <a:p>
            <a:endParaRPr lang="en-US" dirty="0"/>
          </a:p>
          <a:p>
            <a:r>
              <a:rPr lang="en-US" dirty="0" smtClean="0"/>
              <a:t>Videos are exportable, can be emailed and linked to websites.</a:t>
            </a:r>
          </a:p>
          <a:p>
            <a:endParaRPr lang="en-US" dirty="0"/>
          </a:p>
          <a:p>
            <a:endParaRPr lang="en-US" dirty="0" smtClean="0"/>
          </a:p>
          <a:p>
            <a:r>
              <a:rPr lang="en-US" dirty="0" smtClean="0"/>
              <a:t>Alternative ways:</a:t>
            </a:r>
          </a:p>
          <a:p>
            <a:r>
              <a:rPr lang="en-US" dirty="0" smtClean="0"/>
              <a:t>Video assignments</a:t>
            </a:r>
          </a:p>
          <a:p>
            <a:r>
              <a:rPr lang="en-US" dirty="0" smtClean="0"/>
              <a:t>Using iMovie to edit slides together and narrating using Audacity</a:t>
            </a:r>
            <a:endParaRPr lang="en-US" dirty="0"/>
          </a:p>
        </p:txBody>
      </p:sp>
      <p:pic>
        <p:nvPicPr>
          <p:cNvPr id="6146" name="Picture 2" descr="http://wp.appadvice.com/wp-content/uploads/2010/03/SonicPicsLar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5936" y="3916811"/>
            <a:ext cx="2548989" cy="254898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067990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648" y="-22263"/>
            <a:ext cx="4324061" cy="1752599"/>
          </a:xfrm>
        </p:spPr>
        <p:txBody>
          <a:bodyPr/>
          <a:lstStyle/>
          <a:p>
            <a:r>
              <a:rPr lang="en-US" dirty="0" smtClean="0"/>
              <a:t>The old way…….</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627878353"/>
              </p:ext>
            </p:extLst>
          </p:nvPr>
        </p:nvGraphicFramePr>
        <p:xfrm>
          <a:off x="6857598" y="3193961"/>
          <a:ext cx="3021484" cy="1330817"/>
        </p:xfrm>
        <a:graphic>
          <a:graphicData uri="http://schemas.openxmlformats.org/drawingml/2006/table">
            <a:tbl>
              <a:tblPr firstRow="1" firstCol="1" bandRow="1">
                <a:tableStyleId>{5C22544A-7EE6-4342-B048-85BDC9FD1C3A}</a:tableStyleId>
              </a:tblPr>
              <a:tblGrid>
                <a:gridCol w="937702"/>
                <a:gridCol w="984008"/>
                <a:gridCol w="1099774"/>
              </a:tblGrid>
              <a:tr h="510193">
                <a:tc>
                  <a:txBody>
                    <a:bodyPr/>
                    <a:lstStyle/>
                    <a:p>
                      <a:pPr marL="0" marR="0">
                        <a:lnSpc>
                          <a:spcPct val="115000"/>
                        </a:lnSpc>
                        <a:spcBef>
                          <a:spcPts val="0"/>
                        </a:spcBef>
                        <a:spcAft>
                          <a:spcPts val="0"/>
                        </a:spcAft>
                      </a:pPr>
                      <a:r>
                        <a:rPr lang="en-US" sz="1100" dirty="0">
                          <a:effectLst/>
                        </a:rPr>
                        <a:t>Length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dirty="0">
                          <a:effectLst/>
                        </a:rPr>
                        <a:t>Width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Perimeter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5156">
                <a:tc>
                  <a:txBody>
                    <a:bodyPr/>
                    <a:lstStyle/>
                    <a:p>
                      <a:pPr marL="0" marR="0">
                        <a:lnSpc>
                          <a:spcPct val="115000"/>
                        </a:lnSpc>
                        <a:spcBef>
                          <a:spcPts val="0"/>
                        </a:spcBef>
                        <a:spcAft>
                          <a:spcPts val="0"/>
                        </a:spcAft>
                      </a:pPr>
                      <a:r>
                        <a:rPr lang="en-US" sz="1100">
                          <a:effectLst/>
                        </a:rPr>
                        <a:t>3 cm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dirty="0">
                          <a:effectLst/>
                        </a:rPr>
                        <a:t>2 cm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5156">
                <a:tc>
                  <a:txBody>
                    <a:bodyPr/>
                    <a:lstStyle/>
                    <a:p>
                      <a:pPr marL="0" marR="0">
                        <a:lnSpc>
                          <a:spcPct val="115000"/>
                        </a:lnSpc>
                        <a:spcBef>
                          <a:spcPts val="0"/>
                        </a:spcBef>
                        <a:spcAft>
                          <a:spcPts val="0"/>
                        </a:spcAft>
                      </a:pPr>
                      <a:r>
                        <a:rPr lang="en-US" sz="1100" dirty="0">
                          <a:effectLst/>
                        </a:rPr>
                        <a:t>8 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20 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5156">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6 km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70 km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5156">
                <a:tc>
                  <a:txBody>
                    <a:bodyPr/>
                    <a:lstStyle/>
                    <a:p>
                      <a:pPr marL="0" marR="0">
                        <a:lnSpc>
                          <a:spcPct val="115000"/>
                        </a:lnSpc>
                        <a:spcBef>
                          <a:spcPts val="0"/>
                        </a:spcBef>
                        <a:spcAft>
                          <a:spcPts val="0"/>
                        </a:spcAft>
                      </a:pPr>
                      <a:r>
                        <a:rPr lang="en-US" sz="1100" dirty="0">
                          <a:effectLst/>
                        </a:rPr>
                        <a:t>12 mm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mj-lt"/>
                        <a:buAutoNum type="arabicPeriod" startAt="18"/>
                      </a:pPr>
                      <a:r>
                        <a:rPr lang="en-US" sz="1100">
                          <a:effectLst/>
                        </a:rPr>
                        <a:t>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4" name="TextBox 3"/>
          <p:cNvSpPr txBox="1"/>
          <p:nvPr/>
        </p:nvSpPr>
        <p:spPr>
          <a:xfrm rot="20278362">
            <a:off x="2240924" y="3778756"/>
            <a:ext cx="4404575" cy="646331"/>
          </a:xfrm>
          <a:prstGeom prst="rect">
            <a:avLst/>
          </a:prstGeom>
          <a:noFill/>
        </p:spPr>
        <p:txBody>
          <a:bodyPr wrap="square" rtlCol="0">
            <a:spAutoFit/>
          </a:bodyPr>
          <a:lstStyle/>
          <a:p>
            <a:r>
              <a:rPr lang="en-US" dirty="0" smtClean="0"/>
              <a:t>The length of a box is 30cm and it is 12cm wide. What is the perimeter of the box?</a:t>
            </a:r>
            <a:endParaRPr lang="en-US" dirty="0"/>
          </a:p>
        </p:txBody>
      </p:sp>
      <p:sp>
        <p:nvSpPr>
          <p:cNvPr id="5" name="TextBox 4"/>
          <p:cNvSpPr txBox="1"/>
          <p:nvPr/>
        </p:nvSpPr>
        <p:spPr>
          <a:xfrm rot="1281580">
            <a:off x="6806276" y="1563037"/>
            <a:ext cx="4921607" cy="646331"/>
          </a:xfrm>
          <a:prstGeom prst="rect">
            <a:avLst/>
          </a:prstGeom>
          <a:noFill/>
        </p:spPr>
        <p:txBody>
          <a:bodyPr wrap="square" rtlCol="0">
            <a:spAutoFit/>
          </a:bodyPr>
          <a:lstStyle/>
          <a:p>
            <a:r>
              <a:rPr lang="en-US" dirty="0" smtClean="0"/>
              <a:t>Find the volume of a rectangular prism with the following dimensions: l=11m, w=4m, h=7m</a:t>
            </a:r>
            <a:endParaRPr lang="en-US" dirty="0"/>
          </a:p>
        </p:txBody>
      </p:sp>
      <p:sp>
        <p:nvSpPr>
          <p:cNvPr id="6" name="TextBox 5"/>
          <p:cNvSpPr txBox="1"/>
          <p:nvPr/>
        </p:nvSpPr>
        <p:spPr>
          <a:xfrm rot="21095610">
            <a:off x="5138268" y="5303779"/>
            <a:ext cx="3438659" cy="923330"/>
          </a:xfrm>
          <a:prstGeom prst="rect">
            <a:avLst/>
          </a:prstGeom>
          <a:noFill/>
        </p:spPr>
        <p:txBody>
          <a:bodyPr wrap="square" rtlCol="0">
            <a:spAutoFit/>
          </a:bodyPr>
          <a:lstStyle/>
          <a:p>
            <a:r>
              <a:rPr lang="en-US" dirty="0" smtClean="0"/>
              <a:t>Anna’s garden is 3m long and 5 m wide. How much fencing will Anna need to enclose her garden?</a:t>
            </a:r>
            <a:endParaRPr lang="en-US" dirty="0"/>
          </a:p>
        </p:txBody>
      </p:sp>
      <p:sp>
        <p:nvSpPr>
          <p:cNvPr id="7" name="TextBox 6"/>
          <p:cNvSpPr txBox="1"/>
          <p:nvPr/>
        </p:nvSpPr>
        <p:spPr>
          <a:xfrm rot="724690">
            <a:off x="2028825" y="2266682"/>
            <a:ext cx="2762116" cy="646331"/>
          </a:xfrm>
          <a:prstGeom prst="rect">
            <a:avLst/>
          </a:prstGeom>
          <a:noFill/>
        </p:spPr>
        <p:txBody>
          <a:bodyPr wrap="square" rtlCol="0">
            <a:spAutoFit/>
          </a:bodyPr>
          <a:lstStyle/>
          <a:p>
            <a:r>
              <a:rPr lang="en-US" dirty="0" smtClean="0"/>
              <a:t>What is the formula used to find area?</a:t>
            </a:r>
            <a:endParaRPr lang="en-US" dirty="0"/>
          </a:p>
        </p:txBody>
      </p:sp>
    </p:spTree>
    <p:extLst>
      <p:ext uri="{BB962C8B-B14F-4D97-AF65-F5344CB8AC3E}">
        <p14:creationId xmlns:p14="http://schemas.microsoft.com/office/powerpoint/2010/main" val="321557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2000"/>
                                        <p:tgtEl>
                                          <p:spTgt spid="4"/>
                                        </p:tgtEl>
                                      </p:cBhvr>
                                    </p:animEffect>
                                    <p:anim calcmode="lin" valueType="num">
                                      <p:cBhvr>
                                        <p:cTn id="29" dur="2000" fill="hold"/>
                                        <p:tgtEl>
                                          <p:spTgt spid="4"/>
                                        </p:tgtEl>
                                        <p:attrNameLst>
                                          <p:attrName>ppt_w</p:attrName>
                                        </p:attrNameLst>
                                      </p:cBhvr>
                                      <p:tavLst>
                                        <p:tav tm="0" fmla="#ppt_w*sin(2.5*pi*$)">
                                          <p:val>
                                            <p:fltVal val="0"/>
                                          </p:val>
                                        </p:tav>
                                        <p:tav tm="100000">
                                          <p:val>
                                            <p:fltVal val="1"/>
                                          </p:val>
                                        </p:tav>
                                      </p:tavLst>
                                    </p:anim>
                                    <p:anim calcmode="lin" valueType="num">
                                      <p:cBhvr>
                                        <p:cTn id="30"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83734" y="561342"/>
            <a:ext cx="8165205" cy="618718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644720" y="750730"/>
            <a:ext cx="7843234" cy="3970318"/>
          </a:xfrm>
          <a:prstGeom prst="rect">
            <a:avLst/>
          </a:prstGeom>
          <a:noFill/>
        </p:spPr>
        <p:txBody>
          <a:bodyPr wrap="square" rtlCol="0">
            <a:spAutoFit/>
          </a:bodyPr>
          <a:lstStyle/>
          <a:p>
            <a:pPr algn="ctr"/>
            <a:r>
              <a:rPr lang="en-US" dirty="0"/>
              <a:t>MEASUREMENT TEST</a:t>
            </a:r>
          </a:p>
          <a:p>
            <a:r>
              <a:rPr lang="en-US" dirty="0"/>
              <a:t> </a:t>
            </a:r>
          </a:p>
          <a:p>
            <a:pPr algn="just"/>
            <a:r>
              <a:rPr lang="en-US" dirty="0"/>
              <a:t>There are a few steps involved in this assessment of your measurement unit. First: answer all the questions on the attached sheets and have them marked by Mrs. Sward. </a:t>
            </a:r>
            <a:r>
              <a:rPr lang="en-US" dirty="0" smtClean="0"/>
              <a:t>Then</a:t>
            </a:r>
            <a:r>
              <a:rPr lang="en-US" dirty="0"/>
              <a:t>, once you are sure your answers are correct – you will be making 3 videos to explain how to find perimeter, area and volume of given shapes and solids</a:t>
            </a:r>
            <a:r>
              <a:rPr lang="en-US" dirty="0" smtClean="0"/>
              <a:t>.</a:t>
            </a:r>
          </a:p>
          <a:p>
            <a:pPr algn="just"/>
            <a:endParaRPr lang="en-US" dirty="0"/>
          </a:p>
          <a:p>
            <a:pPr algn="just"/>
            <a:r>
              <a:rPr lang="en-US" dirty="0"/>
              <a:t>Choose one perimeter question and in a video, explain how you would find the perimeter of the shape using white boards, paper and pencil, </a:t>
            </a:r>
            <a:r>
              <a:rPr lang="en-US" dirty="0" err="1"/>
              <a:t>manipulatives</a:t>
            </a:r>
            <a:r>
              <a:rPr lang="en-US" dirty="0"/>
              <a:t>, whatever!  Do the same for one area question and one volume question. Just make sure that you answer the question properly, use the proper units and demonstrate an understanding of how to find perimeter, area and volume.</a:t>
            </a:r>
          </a:p>
          <a:p>
            <a:r>
              <a:rPr lang="en-US" dirty="0"/>
              <a:t> </a:t>
            </a:r>
          </a:p>
        </p:txBody>
      </p:sp>
      <p:graphicFrame>
        <p:nvGraphicFramePr>
          <p:cNvPr id="9" name="Table 8"/>
          <p:cNvGraphicFramePr>
            <a:graphicFrameLocks noGrp="1"/>
          </p:cNvGraphicFramePr>
          <p:nvPr>
            <p:extLst>
              <p:ext uri="{D42A27DB-BD31-4B8C-83A1-F6EECF244321}">
                <p14:modId xmlns:p14="http://schemas.microsoft.com/office/powerpoint/2010/main" val="2717320927"/>
              </p:ext>
            </p:extLst>
          </p:nvPr>
        </p:nvGraphicFramePr>
        <p:xfrm>
          <a:off x="3707680" y="4702443"/>
          <a:ext cx="7825348" cy="1911647"/>
        </p:xfrm>
        <a:graphic>
          <a:graphicData uri="http://schemas.openxmlformats.org/drawingml/2006/table">
            <a:tbl>
              <a:tblPr firstRow="1" bandRow="1">
                <a:tableStyleId>{5940675A-B579-460E-94D1-54222C63F5DA}</a:tableStyleId>
              </a:tblPr>
              <a:tblGrid>
                <a:gridCol w="1956337"/>
                <a:gridCol w="1956337"/>
                <a:gridCol w="1956337"/>
                <a:gridCol w="1956337"/>
              </a:tblGrid>
              <a:tr h="326687">
                <a:tc>
                  <a:txBody>
                    <a:bodyPr/>
                    <a:lstStyle/>
                    <a:p>
                      <a:pPr algn="ctr"/>
                      <a:r>
                        <a:rPr lang="en-US" sz="1400" dirty="0" smtClean="0"/>
                        <a:t>1</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4</a:t>
                      </a:r>
                      <a:endParaRPr lang="en-US" sz="1400" dirty="0"/>
                    </a:p>
                  </a:txBody>
                  <a:tcPr/>
                </a:tc>
              </a:tr>
              <a:tr h="1396249">
                <a:tc>
                  <a:txBody>
                    <a:bodyPr/>
                    <a:lstStyle/>
                    <a:p>
                      <a:r>
                        <a:rPr lang="en-US" sz="1400" kern="1200" dirty="0" smtClean="0">
                          <a:solidFill>
                            <a:schemeClr val="tx1"/>
                          </a:solidFill>
                          <a:effectLst/>
                          <a:latin typeface="+mn-lt"/>
                          <a:ea typeface="+mn-ea"/>
                          <a:cs typeface="+mn-cs"/>
                        </a:rPr>
                        <a:t>Wrong answer</a:t>
                      </a:r>
                    </a:p>
                    <a:p>
                      <a:r>
                        <a:rPr lang="en-US" sz="1400" kern="1200" dirty="0" smtClean="0">
                          <a:solidFill>
                            <a:schemeClr val="tx1"/>
                          </a:solidFill>
                          <a:effectLst/>
                          <a:latin typeface="+mn-lt"/>
                          <a:ea typeface="+mn-ea"/>
                          <a:cs typeface="+mn-cs"/>
                        </a:rPr>
                        <a:t>No units</a:t>
                      </a:r>
                    </a:p>
                    <a:p>
                      <a:r>
                        <a:rPr lang="en-US" sz="1400" kern="1200" dirty="0" smtClean="0">
                          <a:solidFill>
                            <a:schemeClr val="tx1"/>
                          </a:solidFill>
                          <a:effectLst/>
                          <a:latin typeface="+mn-lt"/>
                          <a:ea typeface="+mn-ea"/>
                          <a:cs typeface="+mn-cs"/>
                        </a:rPr>
                        <a:t>Little understanding shown</a:t>
                      </a:r>
                      <a:endParaRPr lang="en-US" sz="1400" dirty="0"/>
                    </a:p>
                  </a:txBody>
                  <a:tcPr/>
                </a:tc>
                <a:tc>
                  <a:txBody>
                    <a:bodyPr/>
                    <a:lstStyle/>
                    <a:p>
                      <a:r>
                        <a:rPr lang="en-US" sz="1400" kern="1200" dirty="0" smtClean="0">
                          <a:solidFill>
                            <a:schemeClr val="tx1"/>
                          </a:solidFill>
                          <a:effectLst/>
                          <a:latin typeface="+mn-lt"/>
                          <a:ea typeface="+mn-ea"/>
                          <a:cs typeface="+mn-cs"/>
                        </a:rPr>
                        <a:t>Close answer</a:t>
                      </a:r>
                    </a:p>
                    <a:p>
                      <a:r>
                        <a:rPr lang="en-US" sz="1400" kern="1200" dirty="0" smtClean="0">
                          <a:solidFill>
                            <a:schemeClr val="tx1"/>
                          </a:solidFill>
                          <a:effectLst/>
                          <a:latin typeface="+mn-lt"/>
                          <a:ea typeface="+mn-ea"/>
                          <a:cs typeface="+mn-cs"/>
                        </a:rPr>
                        <a:t>Missing units</a:t>
                      </a:r>
                    </a:p>
                    <a:p>
                      <a:r>
                        <a:rPr lang="en-US" sz="1400" kern="1200" dirty="0" smtClean="0">
                          <a:solidFill>
                            <a:schemeClr val="tx1"/>
                          </a:solidFill>
                          <a:effectLst/>
                          <a:latin typeface="+mn-lt"/>
                          <a:ea typeface="+mn-ea"/>
                          <a:cs typeface="+mn-cs"/>
                        </a:rPr>
                        <a:t>No real description of understanding shown</a:t>
                      </a:r>
                      <a:endParaRPr lang="en-US" sz="1400" dirty="0"/>
                    </a:p>
                  </a:txBody>
                  <a:tcPr/>
                </a:tc>
                <a:tc>
                  <a:txBody>
                    <a:bodyPr/>
                    <a:lstStyle/>
                    <a:p>
                      <a:r>
                        <a:rPr lang="en-US" sz="1400" kern="1200" dirty="0" smtClean="0">
                          <a:solidFill>
                            <a:schemeClr val="tx1"/>
                          </a:solidFill>
                          <a:effectLst/>
                          <a:latin typeface="+mn-lt"/>
                          <a:ea typeface="+mn-ea"/>
                          <a:cs typeface="+mn-cs"/>
                        </a:rPr>
                        <a:t>Right answer</a:t>
                      </a:r>
                    </a:p>
                    <a:p>
                      <a:r>
                        <a:rPr lang="en-US" sz="1400" kern="1200" dirty="0" smtClean="0">
                          <a:solidFill>
                            <a:schemeClr val="tx1"/>
                          </a:solidFill>
                          <a:effectLst/>
                          <a:latin typeface="+mn-lt"/>
                          <a:ea typeface="+mn-ea"/>
                          <a:cs typeface="+mn-cs"/>
                        </a:rPr>
                        <a:t>Correct units</a:t>
                      </a:r>
                    </a:p>
                    <a:p>
                      <a:r>
                        <a:rPr lang="en-US" sz="1400" kern="1200" dirty="0" smtClean="0">
                          <a:solidFill>
                            <a:schemeClr val="tx1"/>
                          </a:solidFill>
                          <a:effectLst/>
                          <a:latin typeface="+mn-lt"/>
                          <a:ea typeface="+mn-ea"/>
                          <a:cs typeface="+mn-cs"/>
                        </a:rPr>
                        <a:t>Good description</a:t>
                      </a:r>
                      <a:endParaRPr lang="en-US" sz="1400" dirty="0"/>
                    </a:p>
                  </a:txBody>
                  <a:tcPr/>
                </a:tc>
                <a:tc>
                  <a:txBody>
                    <a:bodyPr/>
                    <a:lstStyle/>
                    <a:p>
                      <a:r>
                        <a:rPr lang="en-US" sz="1400" kern="1200" dirty="0" smtClean="0">
                          <a:solidFill>
                            <a:schemeClr val="tx1"/>
                          </a:solidFill>
                          <a:effectLst/>
                          <a:latin typeface="+mn-lt"/>
                          <a:ea typeface="+mn-ea"/>
                          <a:cs typeface="+mn-cs"/>
                        </a:rPr>
                        <a:t>Right answer</a:t>
                      </a:r>
                    </a:p>
                    <a:p>
                      <a:r>
                        <a:rPr lang="en-US" sz="1400" kern="1200" dirty="0" smtClean="0">
                          <a:solidFill>
                            <a:schemeClr val="tx1"/>
                          </a:solidFill>
                          <a:effectLst/>
                          <a:latin typeface="+mn-lt"/>
                          <a:ea typeface="+mn-ea"/>
                          <a:cs typeface="+mn-cs"/>
                        </a:rPr>
                        <a:t>Correct units</a:t>
                      </a:r>
                    </a:p>
                    <a:p>
                      <a:r>
                        <a:rPr lang="en-US" sz="1400" kern="1200" dirty="0" smtClean="0">
                          <a:solidFill>
                            <a:schemeClr val="tx1"/>
                          </a:solidFill>
                          <a:effectLst/>
                          <a:latin typeface="+mn-lt"/>
                          <a:ea typeface="+mn-ea"/>
                          <a:cs typeface="+mn-cs"/>
                        </a:rPr>
                        <a:t>Detailed description</a:t>
                      </a:r>
                    </a:p>
                    <a:p>
                      <a:r>
                        <a:rPr lang="en-US" sz="1400" kern="1200" dirty="0" smtClean="0">
                          <a:solidFill>
                            <a:schemeClr val="tx1"/>
                          </a:solidFill>
                          <a:effectLst/>
                          <a:latin typeface="+mn-lt"/>
                          <a:ea typeface="+mn-ea"/>
                          <a:cs typeface="+mn-cs"/>
                        </a:rPr>
                        <a:t>Goes the extra mile to provide an example of real world use or</a:t>
                      </a:r>
                      <a:r>
                        <a:rPr lang="en-US" sz="1400" kern="1200" baseline="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takes on a challenge question</a:t>
                      </a:r>
                      <a:endParaRPr lang="en-US" sz="1400" dirty="0"/>
                    </a:p>
                  </a:txBody>
                  <a:tcPr/>
                </a:tc>
              </a:tr>
            </a:tbl>
          </a:graphicData>
        </a:graphic>
      </p:graphicFrame>
      <p:sp>
        <p:nvSpPr>
          <p:cNvPr id="2" name="Title 1"/>
          <p:cNvSpPr>
            <a:spLocks noGrp="1"/>
          </p:cNvSpPr>
          <p:nvPr>
            <p:ph type="title"/>
          </p:nvPr>
        </p:nvSpPr>
        <p:spPr>
          <a:xfrm>
            <a:off x="278514" y="348553"/>
            <a:ext cx="5985436" cy="1130121"/>
          </a:xfrm>
        </p:spPr>
        <p:txBody>
          <a:bodyPr/>
          <a:lstStyle/>
          <a:p>
            <a:r>
              <a:rPr lang="en-US" dirty="0" smtClean="0"/>
              <a:t>The new way </a:t>
            </a:r>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15000796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Parallax</Template>
  <TotalTime>3140</TotalTime>
  <Words>1567</Words>
  <Application>Microsoft Office PowerPoint</Application>
  <PresentationFormat>Widescreen</PresentationFormat>
  <Paragraphs>218</Paragraphs>
  <Slides>48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Calibri</vt:lpstr>
      <vt:lpstr>Corbel</vt:lpstr>
      <vt:lpstr>georgia</vt:lpstr>
      <vt:lpstr>MetaSerifWeb-Book</vt:lpstr>
      <vt:lpstr>Times New Roman</vt:lpstr>
      <vt:lpstr>Wingdings</vt:lpstr>
      <vt:lpstr>Parallax</vt:lpstr>
      <vt:lpstr>Integrating Technology into the Curriculum</vt:lpstr>
      <vt:lpstr>Scott Gregory</vt:lpstr>
      <vt:lpstr>Kris Sward</vt:lpstr>
      <vt:lpstr>Sign in to: https://todaysmeet.com/IntegratingTech   Don’t worry – there is no arduous sign in required, just a nickname will allow you to use the site and you don’t even have to use your real name!  We will monitor this site for questions, comments, ideas and suggestions throughout the presentation and can share group thoughts when posting our presentation for later use </vt:lpstr>
      <vt:lpstr>Hands on learning is the key to success (for both your students and you)</vt:lpstr>
      <vt:lpstr>PowerPoint Presentation</vt:lpstr>
      <vt:lpstr>Measurement Unit – SonicPics</vt:lpstr>
      <vt:lpstr>The old way…….</vt:lpstr>
      <vt:lpstr>The new way </vt:lpstr>
      <vt:lpstr>PowerPoint Presentation</vt:lpstr>
      <vt:lpstr>What did you hear?  What did she teach you?  What do you know about her understanding of volume?</vt:lpstr>
      <vt:lpstr>Possible Adaptations….</vt:lpstr>
      <vt:lpstr>How could you implement this in your class tomorrow?</vt:lpstr>
      <vt:lpstr>Movie Making as Story Telling</vt:lpstr>
      <vt:lpstr>Movie Making as Story Telling</vt:lpstr>
      <vt:lpstr>Movie Making as Story Telling</vt:lpstr>
      <vt:lpstr>Movie Making Integration</vt:lpstr>
      <vt:lpstr>Movie Making Integration</vt:lpstr>
      <vt:lpstr>Movie Making Integration</vt:lpstr>
      <vt:lpstr>Movie Making Integration</vt:lpstr>
      <vt:lpstr>Movie Making Integration</vt:lpstr>
      <vt:lpstr>Movie Making Integration</vt:lpstr>
      <vt:lpstr>QR codes!!!!!!!!!!</vt:lpstr>
      <vt:lpstr>http://qrvoice.net </vt:lpstr>
      <vt:lpstr>Potential uses of QR voice….</vt:lpstr>
      <vt:lpstr>How could you implement this in your class tomorrow?</vt:lpstr>
      <vt:lpstr>Comic Life: Engaging Projects</vt:lpstr>
      <vt:lpstr>Comic Life: Engaging Projects</vt:lpstr>
      <vt:lpstr>Comic Life: Engaging Projects</vt:lpstr>
      <vt:lpstr>Comic Life: Engaging Projects</vt:lpstr>
      <vt:lpstr>Education.weebly.com</vt:lpstr>
      <vt:lpstr>PowerPoint Presentation</vt:lpstr>
      <vt:lpstr>What about a class website as a first step?  Good news – you already have one!  Ask your administrator for a username and password for your class site attached to your school website (http://cultuslake.sd33.bc.ca/classroom/sward) </vt:lpstr>
      <vt:lpstr>PowerPoint Presentation</vt:lpstr>
      <vt:lpstr>  Overwhelmed yet?                  5 minute break???</vt:lpstr>
      <vt:lpstr>PowerPoint Presentation</vt:lpstr>
      <vt:lpstr>PowerPoint Presentation</vt:lpstr>
      <vt:lpstr>Everfi.com</vt:lpstr>
      <vt:lpstr>PowerPoint Presentation</vt:lpstr>
      <vt:lpstr>https://platform.everfi.net/registration/login</vt:lpstr>
      <vt:lpstr>Webonauts  Great resource for early learners (grades 2-3 - maybe with help from older buddies for the reading level)  Deals with basics of digital citizenships like protecting privacy and passwords, not putting identifying information online</vt:lpstr>
      <vt:lpstr>PowerPoint Presentation</vt:lpstr>
      <vt:lpstr>And finally….. …here are a few of our favourite apps…..</vt:lpstr>
      <vt:lpstr>Kris</vt:lpstr>
      <vt:lpstr>PowerPoint Presentation</vt:lpstr>
      <vt:lpstr>Some Parting Thoughts….</vt:lpstr>
      <vt:lpstr>PowerPoint Presentation</vt:lpstr>
      <vt:lpstr>Questions? Comments? Concerns??</vt:lpstr>
    </vt:vector>
  </TitlesOfParts>
  <Company>School District 33 Chilliwack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Technology into the Curriculum</dc:title>
  <dc:creator>Kristin Sward</dc:creator>
  <cp:lastModifiedBy>Kristin Sward</cp:lastModifiedBy>
  <cp:revision>44</cp:revision>
  <dcterms:created xsi:type="dcterms:W3CDTF">2015-04-13T17:39:31Z</dcterms:created>
  <dcterms:modified xsi:type="dcterms:W3CDTF">2015-05-02T22:39:23Z</dcterms:modified>
</cp:coreProperties>
</file>